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2"/>
    <p:sldId id="257" r:id="rId53"/>
    <p:sldId id="258" r:id="rId54"/>
    <p:sldId id="259" r:id="rId55"/>
    <p:sldId id="260" r:id="rId56"/>
    <p:sldId id="261" r:id="rId57"/>
    <p:sldId id="262" r:id="rId58"/>
    <p:sldId id="263" r:id="rId59"/>
    <p:sldId id="264" r:id="rId60"/>
    <p:sldId id="265" r:id="rId61"/>
    <p:sldId id="266" r:id="rId62"/>
    <p:sldId id="267" r:id="rId63"/>
    <p:sldId id="268" r:id="rId64"/>
    <p:sldId id="269" r:id="rId65"/>
    <p:sldId id="270" r:id="rId66"/>
    <p:sldId id="271" r:id="rId6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odoni FLF" charset="1" panose="02000606090000020003"/>
      <p:regular r:id="rId10"/>
    </p:embeddedFont>
    <p:embeddedFont>
      <p:font typeface="Bodoni FLF Bold" charset="1" panose="02000803080000020003"/>
      <p:regular r:id="rId11"/>
    </p:embeddedFont>
    <p:embeddedFont>
      <p:font typeface="Bodoni FLF Italics" charset="1" panose="02000603090000090003"/>
      <p:regular r:id="rId12"/>
    </p:embeddedFont>
    <p:embeddedFont>
      <p:font typeface="Bodoni FLF Bold Italics" charset="1" panose="02000803090000090003"/>
      <p:regular r:id="rId13"/>
    </p:embeddedFont>
    <p:embeddedFont>
      <p:font typeface="Playfair Display" charset="1" panose="00000500000000000000"/>
      <p:regular r:id="rId14"/>
    </p:embeddedFont>
    <p:embeddedFont>
      <p:font typeface="Playfair Display Bold" charset="1" panose="00000800000000000000"/>
      <p:regular r:id="rId15"/>
    </p:embeddedFont>
    <p:embeddedFont>
      <p:font typeface="Playfair Display Italics" charset="1" panose="00000500000000000000"/>
      <p:regular r:id="rId16"/>
    </p:embeddedFont>
    <p:embeddedFont>
      <p:font typeface="Playfair Display Bold Italics" charset="1" panose="00000800000000000000"/>
      <p:regular r:id="rId17"/>
    </p:embeddedFont>
    <p:embeddedFont>
      <p:font typeface="Playfair Display Heavy" charset="1" panose="00000A00000000000000"/>
      <p:regular r:id="rId18"/>
    </p:embeddedFont>
    <p:embeddedFont>
      <p:font typeface="Playfair Display Heavy Italics" charset="1" panose="00000A00000000000000"/>
      <p:regular r:id="rId19"/>
    </p:embeddedFont>
    <p:embeddedFont>
      <p:font typeface="Public Sans" charset="1" panose="00000000000000000000"/>
      <p:regular r:id="rId20"/>
    </p:embeddedFont>
    <p:embeddedFont>
      <p:font typeface="Public Sans Bold" charset="1" panose="00000000000000000000"/>
      <p:regular r:id="rId21"/>
    </p:embeddedFont>
    <p:embeddedFont>
      <p:font typeface="Public Sans Italics" charset="1" panose="00000000000000000000"/>
      <p:regular r:id="rId22"/>
    </p:embeddedFont>
    <p:embeddedFont>
      <p:font typeface="Public Sans Bold Italics" charset="1" panose="00000000000000000000"/>
      <p:regular r:id="rId23"/>
    </p:embeddedFont>
    <p:embeddedFont>
      <p:font typeface="Public Sans Thin" charset="1" panose="00000000000000000000"/>
      <p:regular r:id="rId24"/>
    </p:embeddedFont>
    <p:embeddedFont>
      <p:font typeface="Public Sans Thin Italics" charset="1" panose="00000000000000000000"/>
      <p:regular r:id="rId25"/>
    </p:embeddedFont>
    <p:embeddedFont>
      <p:font typeface="Public Sans Medium" charset="1" panose="00000000000000000000"/>
      <p:regular r:id="rId26"/>
    </p:embeddedFont>
    <p:embeddedFont>
      <p:font typeface="Public Sans Medium Italics" charset="1" panose="00000000000000000000"/>
      <p:regular r:id="rId27"/>
    </p:embeddedFont>
    <p:embeddedFont>
      <p:font typeface="Public Sans Heavy" charset="1" panose="00000000000000000000"/>
      <p:regular r:id="rId28"/>
    </p:embeddedFont>
    <p:embeddedFont>
      <p:font typeface="Public Sans Heavy Italics" charset="1" panose="00000000000000000000"/>
      <p:regular r:id="rId29"/>
    </p:embeddedFont>
    <p:embeddedFont>
      <p:font typeface="Canva Sans" charset="1" panose="020B0503030501040103"/>
      <p:regular r:id="rId30"/>
    </p:embeddedFont>
    <p:embeddedFont>
      <p:font typeface="Canva Sans Bold" charset="1" panose="020B0803030501040103"/>
      <p:regular r:id="rId31"/>
    </p:embeddedFont>
    <p:embeddedFont>
      <p:font typeface="Canva Sans Italics" charset="1" panose="020B0503030501040103"/>
      <p:regular r:id="rId32"/>
    </p:embeddedFont>
    <p:embeddedFont>
      <p:font typeface="Canva Sans Bold Italics" charset="1" panose="020B0803030501040103"/>
      <p:regular r:id="rId33"/>
    </p:embeddedFont>
    <p:embeddedFont>
      <p:font typeface="Canva Sans Medium" charset="1" panose="020B0603030501040103"/>
      <p:regular r:id="rId34"/>
    </p:embeddedFont>
    <p:embeddedFont>
      <p:font typeface="Canva Sans Medium Italics" charset="1" panose="020B0603030501040103"/>
      <p:regular r:id="rId35"/>
    </p:embeddedFont>
    <p:embeddedFont>
      <p:font typeface="Open Sans" charset="1" panose="00000000000000000000"/>
      <p:regular r:id="rId36"/>
    </p:embeddedFont>
    <p:embeddedFont>
      <p:font typeface="Open Sans Bold" charset="1" panose="00000000000000000000"/>
      <p:regular r:id="rId37"/>
    </p:embeddedFont>
    <p:embeddedFont>
      <p:font typeface="Open Sans Italics" charset="1" panose="00000000000000000000"/>
      <p:regular r:id="rId38"/>
    </p:embeddedFont>
    <p:embeddedFont>
      <p:font typeface="Open Sans Bold Italics" charset="1" panose="00000000000000000000"/>
      <p:regular r:id="rId39"/>
    </p:embeddedFont>
    <p:embeddedFont>
      <p:font typeface="Open Sans Light" charset="1" panose="00000000000000000000"/>
      <p:regular r:id="rId40"/>
    </p:embeddedFont>
    <p:embeddedFont>
      <p:font typeface="Open Sans Light Italics" charset="1" panose="00000000000000000000"/>
      <p:regular r:id="rId41"/>
    </p:embeddedFont>
    <p:embeddedFont>
      <p:font typeface="Open Sans Medium" charset="1" panose="00000000000000000000"/>
      <p:regular r:id="rId42"/>
    </p:embeddedFont>
    <p:embeddedFont>
      <p:font typeface="Open Sans Medium Italics" charset="1" panose="00000000000000000000"/>
      <p:regular r:id="rId43"/>
    </p:embeddedFont>
    <p:embeddedFont>
      <p:font typeface="Open Sans Semi-Bold" charset="1" panose="00000000000000000000"/>
      <p:regular r:id="rId44"/>
    </p:embeddedFont>
    <p:embeddedFont>
      <p:font typeface="Open Sans Semi-Bold Italics" charset="1" panose="00000000000000000000"/>
      <p:regular r:id="rId45"/>
    </p:embeddedFont>
    <p:embeddedFont>
      <p:font typeface="Open Sans Ultra-Bold" charset="1" panose="00000000000000000000"/>
      <p:regular r:id="rId46"/>
    </p:embeddedFont>
    <p:embeddedFont>
      <p:font typeface="Open Sans Ultra-Bold Italics" charset="1" panose="00000000000000000000"/>
      <p:regular r:id="rId47"/>
    </p:embeddedFont>
    <p:embeddedFont>
      <p:font typeface="Alice" charset="1" panose="00000500000000000000"/>
      <p:regular r:id="rId48"/>
    </p:embeddedFont>
    <p:embeddedFont>
      <p:font typeface="Alice Bold" charset="1" panose="00000500000000000000"/>
      <p:regular r:id="rId49"/>
    </p:embeddedFont>
    <p:embeddedFont>
      <p:font typeface="Alice Italics" charset="1" panose="00000500000000000000"/>
      <p:regular r:id="rId50"/>
    </p:embeddedFont>
    <p:embeddedFont>
      <p:font typeface="Alice Bold Italics" charset="1" panose="000005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slides/slide1.xml" Type="http://schemas.openxmlformats.org/officeDocument/2006/relationships/slide"/><Relationship Id="rId53" Target="slides/slide2.xml" Type="http://schemas.openxmlformats.org/officeDocument/2006/relationships/slide"/><Relationship Id="rId54" Target="slides/slide3.xml" Type="http://schemas.openxmlformats.org/officeDocument/2006/relationships/slide"/><Relationship Id="rId55" Target="slides/slide4.xml" Type="http://schemas.openxmlformats.org/officeDocument/2006/relationships/slide"/><Relationship Id="rId56" Target="slides/slide5.xml" Type="http://schemas.openxmlformats.org/officeDocument/2006/relationships/slide"/><Relationship Id="rId57" Target="slides/slide6.xml" Type="http://schemas.openxmlformats.org/officeDocument/2006/relationships/slide"/><Relationship Id="rId58" Target="slides/slide7.xml" Type="http://schemas.openxmlformats.org/officeDocument/2006/relationships/slide"/><Relationship Id="rId59" Target="slides/slide8.xml" Type="http://schemas.openxmlformats.org/officeDocument/2006/relationships/slide"/><Relationship Id="rId6" Target="fonts/font6.fntdata" Type="http://schemas.openxmlformats.org/officeDocument/2006/relationships/font"/><Relationship Id="rId60" Target="slides/slide9.xml" Type="http://schemas.openxmlformats.org/officeDocument/2006/relationships/slide"/><Relationship Id="rId61" Target="slides/slide10.xml" Type="http://schemas.openxmlformats.org/officeDocument/2006/relationships/slide"/><Relationship Id="rId62" Target="slides/slide11.xml" Type="http://schemas.openxmlformats.org/officeDocument/2006/relationships/slide"/><Relationship Id="rId63" Target="slides/slide12.xml" Type="http://schemas.openxmlformats.org/officeDocument/2006/relationships/slide"/><Relationship Id="rId64" Target="slides/slide13.xml" Type="http://schemas.openxmlformats.org/officeDocument/2006/relationships/slide"/><Relationship Id="rId65" Target="slides/slide14.xml" Type="http://schemas.openxmlformats.org/officeDocument/2006/relationships/slide"/><Relationship Id="rId66" Target="slides/slide15.xml" Type="http://schemas.openxmlformats.org/officeDocument/2006/relationships/slide"/><Relationship Id="rId67" Target="slides/slide16.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https://colab.research.google.com/drive/153iByWfk4MMaXNmsXh78WSj3RlndZHm1?usp=sharing" TargetMode="External" Type="http://schemas.openxmlformats.org/officeDocument/2006/relationships/hyperlink"/><Relationship Id="rId7" Target="https://github.com/DataScience-ArtificialIntelligence/Sentimental_Analysis_of_Real-Time_Tweets.git"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F4EADB"/>
        </a:solidFill>
      </p:bgPr>
    </p:bg>
    <p:spTree>
      <p:nvGrpSpPr>
        <p:cNvPr id="1" name=""/>
        <p:cNvGrpSpPr/>
        <p:nvPr/>
      </p:nvGrpSpPr>
      <p:grpSpPr>
        <a:xfrm>
          <a:off x="0" y="0"/>
          <a:ext cx="0" cy="0"/>
          <a:chOff x="0" y="0"/>
          <a:chExt cx="0" cy="0"/>
        </a:xfrm>
      </p:grpSpPr>
      <p:grpSp>
        <p:nvGrpSpPr>
          <p:cNvPr name="Group 2" id="2"/>
          <p:cNvGrpSpPr/>
          <p:nvPr/>
        </p:nvGrpSpPr>
        <p:grpSpPr>
          <a:xfrm rot="0">
            <a:off x="14875708" y="-2383592"/>
            <a:ext cx="4767184" cy="476718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8555524" y="6938010"/>
            <a:ext cx="10793833" cy="2320290"/>
          </a:xfrm>
          <a:prstGeom prst="rect">
            <a:avLst/>
          </a:prstGeom>
        </p:spPr>
        <p:txBody>
          <a:bodyPr anchor="t" rtlCol="false" tIns="0" lIns="0" bIns="0" rIns="0">
            <a:spAutoFit/>
          </a:bodyPr>
          <a:lstStyle/>
          <a:p>
            <a:pPr algn="ctr">
              <a:lnSpc>
                <a:spcPts val="3600"/>
              </a:lnSpc>
            </a:pPr>
            <a:r>
              <a:rPr lang="en-US" sz="3600">
                <a:solidFill>
                  <a:srgbClr val="271905"/>
                </a:solidFill>
                <a:latin typeface="Alice"/>
              </a:rPr>
              <a:t>Under guidance of  </a:t>
            </a:r>
          </a:p>
          <a:p>
            <a:pPr algn="ctr">
              <a:lnSpc>
                <a:spcPts val="3600"/>
              </a:lnSpc>
            </a:pPr>
            <a:r>
              <a:rPr lang="en-US" sz="3600">
                <a:solidFill>
                  <a:srgbClr val="271905"/>
                </a:solidFill>
                <a:latin typeface="Alice"/>
              </a:rPr>
              <a:t>Dr Animesh Chathurvedi</a:t>
            </a:r>
          </a:p>
          <a:p>
            <a:pPr algn="ctr">
              <a:lnSpc>
                <a:spcPts val="3600"/>
              </a:lnSpc>
            </a:pPr>
            <a:r>
              <a:rPr lang="en-US" sz="3600">
                <a:solidFill>
                  <a:srgbClr val="271905"/>
                </a:solidFill>
                <a:latin typeface="Alice"/>
              </a:rPr>
              <a:t>DS309</a:t>
            </a:r>
          </a:p>
          <a:p>
            <a:pPr algn="ctr">
              <a:lnSpc>
                <a:spcPts val="3600"/>
              </a:lnSpc>
            </a:pPr>
          </a:p>
          <a:p>
            <a:pPr algn="ctr">
              <a:lnSpc>
                <a:spcPts val="3600"/>
              </a:lnSpc>
            </a:pPr>
            <a:r>
              <a:rPr lang="en-US" sz="3600">
                <a:solidFill>
                  <a:srgbClr val="271905"/>
                </a:solidFill>
                <a:latin typeface="Alice"/>
              </a:rPr>
              <a:t> </a:t>
            </a:r>
          </a:p>
        </p:txBody>
      </p:sp>
      <p:sp>
        <p:nvSpPr>
          <p:cNvPr name="TextBox 6" id="6"/>
          <p:cNvSpPr txBox="true"/>
          <p:nvPr/>
        </p:nvSpPr>
        <p:spPr>
          <a:xfrm rot="0">
            <a:off x="394174" y="1952625"/>
            <a:ext cx="15243911" cy="3190875"/>
          </a:xfrm>
          <a:prstGeom prst="rect">
            <a:avLst/>
          </a:prstGeom>
        </p:spPr>
        <p:txBody>
          <a:bodyPr anchor="t" rtlCol="false" tIns="0" lIns="0" bIns="0" rIns="0">
            <a:spAutoFit/>
          </a:bodyPr>
          <a:lstStyle/>
          <a:p>
            <a:pPr algn="ctr">
              <a:lnSpc>
                <a:spcPts val="12239"/>
              </a:lnSpc>
            </a:pPr>
            <a:r>
              <a:rPr lang="en-US" sz="10199">
                <a:solidFill>
                  <a:srgbClr val="271905"/>
                </a:solidFill>
                <a:latin typeface="Bodoni FLF Italics"/>
              </a:rPr>
              <a:t>Sentimental Analysis of </a:t>
            </a:r>
          </a:p>
          <a:p>
            <a:pPr algn="ctr">
              <a:lnSpc>
                <a:spcPts val="12239"/>
              </a:lnSpc>
            </a:pPr>
            <a:r>
              <a:rPr lang="en-US" sz="10199">
                <a:solidFill>
                  <a:srgbClr val="271905"/>
                </a:solidFill>
                <a:latin typeface="Bodoni FLF Italics"/>
              </a:rPr>
              <a:t>Real-Time Tweets   </a:t>
            </a:r>
          </a:p>
        </p:txBody>
      </p:sp>
      <p:grpSp>
        <p:nvGrpSpPr>
          <p:cNvPr name="Group 7" id="7"/>
          <p:cNvGrpSpPr/>
          <p:nvPr/>
        </p:nvGrpSpPr>
        <p:grpSpPr>
          <a:xfrm rot="0">
            <a:off x="1363492" y="8746101"/>
            <a:ext cx="3521040" cy="352104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AutoShape 10" id="10"/>
          <p:cNvSpPr/>
          <p:nvPr/>
        </p:nvSpPr>
        <p:spPr>
          <a:xfrm rot="0">
            <a:off x="10986615" y="9258300"/>
            <a:ext cx="7301385" cy="0"/>
          </a:xfrm>
          <a:prstGeom prst="line">
            <a:avLst/>
          </a:prstGeom>
          <a:ln cap="flat" w="38100">
            <a:solidFill>
              <a:srgbClr val="967D55"/>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2045737" y="1973584"/>
            <a:ext cx="16773056" cy="0"/>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8446835" y="3060974"/>
            <a:ext cx="9672335" cy="6197326"/>
          </a:xfrm>
          <a:custGeom>
            <a:avLst/>
            <a:gdLst/>
            <a:ahLst/>
            <a:cxnLst/>
            <a:rect r="r" b="b" t="t" l="l"/>
            <a:pathLst>
              <a:path h="6197326" w="9672335">
                <a:moveTo>
                  <a:pt x="0" y="0"/>
                </a:moveTo>
                <a:lnTo>
                  <a:pt x="9672335" y="0"/>
                </a:lnTo>
                <a:lnTo>
                  <a:pt x="9672335" y="6197326"/>
                </a:lnTo>
                <a:lnTo>
                  <a:pt x="0" y="6197326"/>
                </a:lnTo>
                <a:lnTo>
                  <a:pt x="0" y="0"/>
                </a:lnTo>
                <a:close/>
              </a:path>
            </a:pathLst>
          </a:custGeom>
          <a:blipFill>
            <a:blip r:embed="rId2"/>
            <a:stretch>
              <a:fillRect l="0" t="-4074" r="0" b="-152"/>
            </a:stretch>
          </a:blipFill>
        </p:spPr>
      </p:sp>
      <p:sp>
        <p:nvSpPr>
          <p:cNvPr name="TextBox 4" id="4"/>
          <p:cNvSpPr txBox="true"/>
          <p:nvPr/>
        </p:nvSpPr>
        <p:spPr>
          <a:xfrm rot="0">
            <a:off x="0" y="2956199"/>
            <a:ext cx="8182039" cy="6959525"/>
          </a:xfrm>
          <a:prstGeom prst="rect">
            <a:avLst/>
          </a:prstGeom>
        </p:spPr>
        <p:txBody>
          <a:bodyPr anchor="t" rtlCol="false" tIns="0" lIns="0" bIns="0" rIns="0">
            <a:spAutoFit/>
          </a:bodyPr>
          <a:lstStyle/>
          <a:p>
            <a:pPr algn="just" marL="666114" indent="-333057" lvl="1">
              <a:lnSpc>
                <a:spcPts val="4627"/>
              </a:lnSpc>
              <a:buFont typeface="Arial"/>
              <a:buChar char="•"/>
            </a:pPr>
            <a:r>
              <a:rPr lang="en-US" sz="3085">
                <a:solidFill>
                  <a:srgbClr val="2B2C30"/>
                </a:solidFill>
                <a:latin typeface="Public Sans"/>
              </a:rPr>
              <a:t>Long Short-Term Memory (LSTM) networks are a specialized type of recurrent neural network (RNN) designed to capture long-range dependencies in sequential data.</a:t>
            </a:r>
          </a:p>
          <a:p>
            <a:pPr algn="just">
              <a:lnSpc>
                <a:spcPts val="4627"/>
              </a:lnSpc>
            </a:pPr>
          </a:p>
          <a:p>
            <a:pPr algn="just" marL="666114" indent="-333057" lvl="1">
              <a:lnSpc>
                <a:spcPts val="4627"/>
              </a:lnSpc>
              <a:buFont typeface="Arial"/>
              <a:buChar char="•"/>
            </a:pPr>
            <a:r>
              <a:rPr lang="en-US" sz="3085">
                <a:solidFill>
                  <a:srgbClr val="2B2C30"/>
                </a:solidFill>
                <a:latin typeface="Public Sans"/>
              </a:rPr>
              <a:t>LSTM is chosen for its proficiency in capturing sequential dependencies in text data, essential for understanding the flow of sentiment in sentences.</a:t>
            </a:r>
          </a:p>
          <a:p>
            <a:pPr algn="just">
              <a:lnSpc>
                <a:spcPts val="4627"/>
              </a:lnSpc>
            </a:pPr>
          </a:p>
          <a:p>
            <a:pPr algn="just">
              <a:lnSpc>
                <a:spcPts val="4627"/>
              </a:lnSpc>
            </a:pPr>
          </a:p>
        </p:txBody>
      </p:sp>
      <p:sp>
        <p:nvSpPr>
          <p:cNvPr name="TextBox 5" id="5"/>
          <p:cNvSpPr txBox="true"/>
          <p:nvPr/>
        </p:nvSpPr>
        <p:spPr>
          <a:xfrm rot="0">
            <a:off x="0" y="942975"/>
            <a:ext cx="7046388" cy="688975"/>
          </a:xfrm>
          <a:prstGeom prst="rect">
            <a:avLst/>
          </a:prstGeom>
        </p:spPr>
        <p:txBody>
          <a:bodyPr anchor="t" rtlCol="false" tIns="0" lIns="0" bIns="0" rIns="0">
            <a:spAutoFit/>
          </a:bodyPr>
          <a:lstStyle/>
          <a:p>
            <a:pPr algn="ctr">
              <a:lnSpc>
                <a:spcPts val="5599"/>
              </a:lnSpc>
            </a:pPr>
            <a:r>
              <a:rPr lang="en-US" sz="3999">
                <a:solidFill>
                  <a:srgbClr val="2B2C30"/>
                </a:solidFill>
                <a:latin typeface="Public Sans Bold"/>
              </a:rPr>
              <a:t>LSTM NETWORK (RNN) :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221505" y="2191906"/>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221505" y="2532928"/>
            <a:ext cx="8423954" cy="6725372"/>
          </a:xfrm>
          <a:custGeom>
            <a:avLst/>
            <a:gdLst/>
            <a:ahLst/>
            <a:cxnLst/>
            <a:rect r="r" b="b" t="t" l="l"/>
            <a:pathLst>
              <a:path h="6725372" w="8423954">
                <a:moveTo>
                  <a:pt x="0" y="0"/>
                </a:moveTo>
                <a:lnTo>
                  <a:pt x="8423954" y="0"/>
                </a:lnTo>
                <a:lnTo>
                  <a:pt x="8423954" y="6725372"/>
                </a:lnTo>
                <a:lnTo>
                  <a:pt x="0" y="6725372"/>
                </a:lnTo>
                <a:lnTo>
                  <a:pt x="0" y="0"/>
                </a:lnTo>
                <a:close/>
              </a:path>
            </a:pathLst>
          </a:custGeom>
          <a:blipFill>
            <a:blip r:embed="rId2"/>
            <a:stretch>
              <a:fillRect l="-2045" t="-5854" r="-1752" b="0"/>
            </a:stretch>
          </a:blipFill>
        </p:spPr>
      </p:sp>
      <p:sp>
        <p:nvSpPr>
          <p:cNvPr name="TextBox 4" id="4"/>
          <p:cNvSpPr txBox="true"/>
          <p:nvPr/>
        </p:nvSpPr>
        <p:spPr>
          <a:xfrm rot="0">
            <a:off x="8535885" y="2673327"/>
            <a:ext cx="9642552" cy="7415459"/>
          </a:xfrm>
          <a:prstGeom prst="rect">
            <a:avLst/>
          </a:prstGeom>
        </p:spPr>
        <p:txBody>
          <a:bodyPr anchor="t" rtlCol="false" tIns="0" lIns="0" bIns="0" rIns="0">
            <a:spAutoFit/>
          </a:bodyPr>
          <a:lstStyle/>
          <a:p>
            <a:pPr algn="just" marL="703804" indent="-351902" lvl="1">
              <a:lnSpc>
                <a:spcPts val="4922"/>
              </a:lnSpc>
              <a:buFont typeface="Arial"/>
              <a:buChar char="•"/>
            </a:pPr>
            <a:r>
              <a:rPr lang="en-US" sz="3259" spc="16">
                <a:solidFill>
                  <a:srgbClr val="2B2C30"/>
                </a:solidFill>
                <a:latin typeface="Public Sans"/>
              </a:rPr>
              <a:t>BERT utilizes a bidirectional transformer architecture, enabling it to capture contextual information from both left and right contexts of words in a sentence.</a:t>
            </a:r>
          </a:p>
          <a:p>
            <a:pPr algn="just">
              <a:lnSpc>
                <a:spcPts val="4922"/>
              </a:lnSpc>
            </a:pPr>
          </a:p>
          <a:p>
            <a:pPr algn="just" marL="703804" indent="-351902" lvl="1">
              <a:lnSpc>
                <a:spcPts val="4922"/>
              </a:lnSpc>
              <a:buFont typeface="Arial"/>
              <a:buChar char="•"/>
            </a:pPr>
            <a:r>
              <a:rPr lang="en-US" sz="3259" spc="16">
                <a:solidFill>
                  <a:srgbClr val="2B2C30"/>
                </a:solidFill>
                <a:latin typeface="Public Sans"/>
              </a:rPr>
              <a:t>This unique architecture enables BERT to effectively model long-range dependencies and subtle nuances in language, empowering it to analyze sentiment across diverse datasets and contexts.</a:t>
            </a:r>
          </a:p>
          <a:p>
            <a:pPr algn="just">
              <a:lnSpc>
                <a:spcPts val="4922"/>
              </a:lnSpc>
            </a:pPr>
          </a:p>
          <a:p>
            <a:pPr algn="just">
              <a:lnSpc>
                <a:spcPts val="4922"/>
              </a:lnSpc>
            </a:pPr>
          </a:p>
        </p:txBody>
      </p:sp>
      <p:sp>
        <p:nvSpPr>
          <p:cNvPr name="TextBox 5" id="5"/>
          <p:cNvSpPr txBox="true"/>
          <p:nvPr/>
        </p:nvSpPr>
        <p:spPr>
          <a:xfrm rot="0">
            <a:off x="1242452" y="942975"/>
            <a:ext cx="16230600" cy="688975"/>
          </a:xfrm>
          <a:prstGeom prst="rect">
            <a:avLst/>
          </a:prstGeom>
        </p:spPr>
        <p:txBody>
          <a:bodyPr anchor="t" rtlCol="false" tIns="0" lIns="0" bIns="0" rIns="0">
            <a:spAutoFit/>
          </a:bodyPr>
          <a:lstStyle/>
          <a:p>
            <a:pPr algn="l">
              <a:lnSpc>
                <a:spcPts val="5599"/>
              </a:lnSpc>
              <a:spcBef>
                <a:spcPct val="0"/>
              </a:spcBef>
            </a:pPr>
            <a:r>
              <a:rPr lang="en-US" sz="3999" spc="907">
                <a:solidFill>
                  <a:srgbClr val="2B2C30"/>
                </a:solidFill>
                <a:latin typeface="Public Sans Bold"/>
              </a:rPr>
              <a:t>BERT-PRETRAINED MODEL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888032" y="3119332"/>
            <a:ext cx="16511935" cy="6138968"/>
          </a:xfrm>
          <a:custGeom>
            <a:avLst/>
            <a:gdLst/>
            <a:ahLst/>
            <a:cxnLst/>
            <a:rect r="r" b="b" t="t" l="l"/>
            <a:pathLst>
              <a:path h="6138968" w="16511935">
                <a:moveTo>
                  <a:pt x="0" y="0"/>
                </a:moveTo>
                <a:lnTo>
                  <a:pt x="16511936" y="0"/>
                </a:lnTo>
                <a:lnTo>
                  <a:pt x="16511936" y="6138968"/>
                </a:lnTo>
                <a:lnTo>
                  <a:pt x="0" y="6138968"/>
                </a:lnTo>
                <a:lnTo>
                  <a:pt x="0" y="0"/>
                </a:lnTo>
                <a:close/>
              </a:path>
            </a:pathLst>
          </a:custGeom>
          <a:blipFill>
            <a:blip r:embed="rId2"/>
            <a:stretch>
              <a:fillRect l="-1714" t="-3600" r="-1091" b="-7793"/>
            </a:stretch>
          </a:blipFill>
        </p:spPr>
      </p:sp>
      <p:sp>
        <p:nvSpPr>
          <p:cNvPr name="TextBox 3" id="3"/>
          <p:cNvSpPr txBox="true"/>
          <p:nvPr/>
        </p:nvSpPr>
        <p:spPr>
          <a:xfrm rot="0">
            <a:off x="0" y="1628553"/>
            <a:ext cx="12728291" cy="896620"/>
          </a:xfrm>
          <a:prstGeom prst="rect">
            <a:avLst/>
          </a:prstGeom>
        </p:spPr>
        <p:txBody>
          <a:bodyPr anchor="t" rtlCol="false" tIns="0" lIns="0" bIns="0" rIns="0">
            <a:spAutoFit/>
          </a:bodyPr>
          <a:lstStyle/>
          <a:p>
            <a:pPr algn="ctr">
              <a:lnSpc>
                <a:spcPts val="7279"/>
              </a:lnSpc>
            </a:pPr>
            <a:r>
              <a:rPr lang="en-US" sz="5199">
                <a:solidFill>
                  <a:srgbClr val="000000"/>
                </a:solidFill>
                <a:latin typeface="Public Sans Bold"/>
              </a:rPr>
              <a:t>Comparative Analysis of models : </a:t>
            </a:r>
            <a:r>
              <a:rPr lang="en-US" sz="5199">
                <a:solidFill>
                  <a:srgbClr val="000000"/>
                </a:solidFill>
                <a:latin typeface="Public Sans Bold"/>
              </a:rPr>
              <a: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9439325" y="2460995"/>
            <a:ext cx="7819975" cy="6684566"/>
          </a:xfrm>
          <a:custGeom>
            <a:avLst/>
            <a:gdLst/>
            <a:ahLst/>
            <a:cxnLst/>
            <a:rect r="r" b="b" t="t" l="l"/>
            <a:pathLst>
              <a:path h="6684566" w="7819975">
                <a:moveTo>
                  <a:pt x="0" y="0"/>
                </a:moveTo>
                <a:lnTo>
                  <a:pt x="7819975" y="0"/>
                </a:lnTo>
                <a:lnTo>
                  <a:pt x="7819975" y="6684567"/>
                </a:lnTo>
                <a:lnTo>
                  <a:pt x="0" y="6684567"/>
                </a:lnTo>
                <a:lnTo>
                  <a:pt x="0" y="0"/>
                </a:lnTo>
                <a:close/>
              </a:path>
            </a:pathLst>
          </a:custGeom>
          <a:blipFill>
            <a:blip r:embed="rId2"/>
            <a:stretch>
              <a:fillRect l="-892" t="-3466" r="-2989" b="-332"/>
            </a:stretch>
          </a:blipFill>
        </p:spPr>
      </p:sp>
      <p:sp>
        <p:nvSpPr>
          <p:cNvPr name="TextBox 3" id="3"/>
          <p:cNvSpPr txBox="true"/>
          <p:nvPr/>
        </p:nvSpPr>
        <p:spPr>
          <a:xfrm rot="0">
            <a:off x="-970806" y="1110948"/>
            <a:ext cx="7148986" cy="1054723"/>
          </a:xfrm>
          <a:prstGeom prst="rect">
            <a:avLst/>
          </a:prstGeom>
        </p:spPr>
        <p:txBody>
          <a:bodyPr anchor="t" rtlCol="false" tIns="0" lIns="0" bIns="0" rIns="0">
            <a:spAutoFit/>
          </a:bodyPr>
          <a:lstStyle/>
          <a:p>
            <a:pPr algn="ctr">
              <a:lnSpc>
                <a:spcPts val="8540"/>
              </a:lnSpc>
            </a:pPr>
            <a:r>
              <a:rPr lang="en-US" sz="6100">
                <a:solidFill>
                  <a:srgbClr val="000000"/>
                </a:solidFill>
                <a:latin typeface="Public Sans Bold"/>
              </a:rPr>
              <a:t>RESULTS : </a:t>
            </a:r>
            <a:r>
              <a:rPr lang="en-US" sz="6100">
                <a:solidFill>
                  <a:srgbClr val="000000"/>
                </a:solidFill>
                <a:latin typeface="Public Sans Bold"/>
              </a:rPr>
              <a:t> </a:t>
            </a:r>
          </a:p>
        </p:txBody>
      </p:sp>
      <p:sp>
        <p:nvSpPr>
          <p:cNvPr name="TextBox 4" id="4"/>
          <p:cNvSpPr txBox="true"/>
          <p:nvPr/>
        </p:nvSpPr>
        <p:spPr>
          <a:xfrm rot="0">
            <a:off x="0" y="3098242"/>
            <a:ext cx="8947853" cy="4715812"/>
          </a:xfrm>
          <a:prstGeom prst="rect">
            <a:avLst/>
          </a:prstGeom>
        </p:spPr>
        <p:txBody>
          <a:bodyPr anchor="t" rtlCol="false" tIns="0" lIns="0" bIns="0" rIns="0">
            <a:spAutoFit/>
          </a:bodyPr>
          <a:lstStyle/>
          <a:p>
            <a:pPr algn="l" marL="720694" indent="-360347" lvl="1">
              <a:lnSpc>
                <a:spcPts val="4673"/>
              </a:lnSpc>
              <a:buFont typeface="Arial"/>
              <a:buChar char="•"/>
            </a:pPr>
            <a:r>
              <a:rPr lang="en-US" sz="3338">
                <a:solidFill>
                  <a:srgbClr val="2B2C30"/>
                </a:solidFill>
                <a:latin typeface="Public Sans"/>
              </a:rPr>
              <a:t>From the previous slide we can observe that BERT model has highest accuracy compared to other models in the table . </a:t>
            </a:r>
          </a:p>
          <a:p>
            <a:pPr algn="l">
              <a:lnSpc>
                <a:spcPts val="4673"/>
              </a:lnSpc>
            </a:pPr>
          </a:p>
          <a:p>
            <a:pPr algn="l" marL="720694" indent="-360347" lvl="1">
              <a:lnSpc>
                <a:spcPts val="4673"/>
              </a:lnSpc>
              <a:buFont typeface="Arial"/>
              <a:buChar char="•"/>
            </a:pPr>
            <a:r>
              <a:rPr lang="en-US" sz="3338">
                <a:solidFill>
                  <a:srgbClr val="2B2C30"/>
                </a:solidFill>
                <a:latin typeface="Public Sans"/>
              </a:rPr>
              <a:t> As BERT model got the accuracy of 85% we consider this model as most efficient and accurate in classifying the sentiments through the tweets data .  </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sz="3714" spc="843">
                <a:solidFill>
                  <a:srgbClr val="2B2C30"/>
                </a:solidFill>
                <a:latin typeface="Public Sans Bold"/>
              </a:rPr>
              <a:t>CONCLUSION :</a:t>
            </a:r>
          </a:p>
        </p:txBody>
      </p:sp>
      <p:sp>
        <p:nvSpPr>
          <p:cNvPr name="TextBox 4" id="4"/>
          <p:cNvSpPr txBox="true"/>
          <p:nvPr/>
        </p:nvSpPr>
        <p:spPr>
          <a:xfrm rot="0">
            <a:off x="610273" y="2431376"/>
            <a:ext cx="17023796" cy="7074161"/>
          </a:xfrm>
          <a:prstGeom prst="rect">
            <a:avLst/>
          </a:prstGeom>
        </p:spPr>
        <p:txBody>
          <a:bodyPr anchor="t" rtlCol="false" tIns="0" lIns="0" bIns="0" rIns="0">
            <a:spAutoFit/>
          </a:bodyPr>
          <a:lstStyle/>
          <a:p>
            <a:pPr algn="l" marL="722770" indent="-361385" lvl="1">
              <a:lnSpc>
                <a:spcPts val="4686"/>
              </a:lnSpc>
              <a:buFont typeface="Arial"/>
              <a:buChar char="•"/>
            </a:pPr>
            <a:r>
              <a:rPr lang="en-US" sz="3347">
                <a:solidFill>
                  <a:srgbClr val="2B2C30"/>
                </a:solidFill>
                <a:latin typeface="Public Sans"/>
              </a:rPr>
              <a:t>In this project, we conducted sentiment analysis on real-time Twitter data using machine learning models. Through experimentation, we found that the BERT model demonstrated the highest accuracy in sentiment prediction and we also utilized Flask to develop a user-friendly web interface.</a:t>
            </a:r>
          </a:p>
          <a:p>
            <a:pPr algn="l">
              <a:lnSpc>
                <a:spcPts val="4686"/>
              </a:lnSpc>
            </a:pPr>
          </a:p>
          <a:p>
            <a:pPr algn="l" marL="722770" indent="-361385" lvl="1">
              <a:lnSpc>
                <a:spcPts val="4686"/>
              </a:lnSpc>
              <a:buFont typeface="Arial"/>
              <a:buChar char="•"/>
            </a:pPr>
            <a:r>
              <a:rPr lang="en-US" sz="3347">
                <a:solidFill>
                  <a:srgbClr val="2B2C30"/>
                </a:solidFill>
                <a:latin typeface="Public Sans"/>
              </a:rPr>
              <a:t> By integrating API calls, the web interface dynamically accesses the BERT model code, enabling real-time sentiment prediction on input tweets.</a:t>
            </a:r>
          </a:p>
          <a:p>
            <a:pPr algn="l">
              <a:lnSpc>
                <a:spcPts val="4686"/>
              </a:lnSpc>
            </a:pPr>
          </a:p>
          <a:p>
            <a:pPr algn="l" marL="722770" indent="-361385" lvl="1">
              <a:lnSpc>
                <a:spcPts val="4686"/>
              </a:lnSpc>
              <a:buFont typeface="Arial"/>
              <a:buChar char="•"/>
            </a:pPr>
            <a:r>
              <a:rPr lang="en-US" sz="3347">
                <a:solidFill>
                  <a:srgbClr val="2B2C30"/>
                </a:solidFill>
                <a:latin typeface="Public Sans"/>
              </a:rPr>
              <a:t>This study contributes to the ongoing development of sentiment analysis models by showcasing the practical effectiveness of advanced deep learning architectures, such as BERT, in accurately capturing and interpreting the subtle variations of sentiment present in large-scale social media datasets.</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4186375" y="479031"/>
            <a:ext cx="8763521"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Team Members</a:t>
            </a:r>
          </a:p>
        </p:txBody>
      </p:sp>
      <p:sp>
        <p:nvSpPr>
          <p:cNvPr name="TextBox 3" id="3"/>
          <p:cNvSpPr txBox="true"/>
          <p:nvPr/>
        </p:nvSpPr>
        <p:spPr>
          <a:xfrm rot="0">
            <a:off x="774638" y="3134139"/>
            <a:ext cx="9880699"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A.Saras Chandrika (21BDS003)</a:t>
            </a:r>
          </a:p>
        </p:txBody>
      </p:sp>
      <p:sp>
        <p:nvSpPr>
          <p:cNvPr name="TextBox 4" id="4"/>
          <p:cNvSpPr txBox="true"/>
          <p:nvPr/>
        </p:nvSpPr>
        <p:spPr>
          <a:xfrm rot="0">
            <a:off x="8568135" y="5568476"/>
            <a:ext cx="7866385"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Chandana.R (21BDS010)</a:t>
            </a:r>
          </a:p>
        </p:txBody>
      </p:sp>
      <p:sp>
        <p:nvSpPr>
          <p:cNvPr name="TextBox 5" id="5"/>
          <p:cNvSpPr txBox="true"/>
          <p:nvPr/>
        </p:nvSpPr>
        <p:spPr>
          <a:xfrm rot="0">
            <a:off x="774638" y="7328821"/>
            <a:ext cx="7866385"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G.Thanmai (21BDS033)</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3058498" y="3674677"/>
            <a:ext cx="11382604" cy="2084083"/>
          </a:xfrm>
          <a:prstGeom prst="rect">
            <a:avLst/>
          </a:prstGeom>
        </p:spPr>
        <p:txBody>
          <a:bodyPr anchor="t" rtlCol="false" tIns="0" lIns="0" bIns="0" rIns="0">
            <a:spAutoFit/>
          </a:bodyPr>
          <a:lstStyle/>
          <a:p>
            <a:pPr algn="l">
              <a:lnSpc>
                <a:spcPts val="15250"/>
              </a:lnSpc>
            </a:pPr>
            <a:r>
              <a:rPr lang="en-US" sz="16758" spc="83">
                <a:solidFill>
                  <a:srgbClr val="2B2C30"/>
                </a:solidFill>
                <a:latin typeface="Playfair Display"/>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0628566" y="2169137"/>
            <a:ext cx="307186" cy="382964"/>
          </a:xfrm>
          <a:custGeom>
            <a:avLst/>
            <a:gdLst/>
            <a:ahLst/>
            <a:cxnLst/>
            <a:rect r="r" b="b" t="t" l="l"/>
            <a:pathLst>
              <a:path h="382964" w="307186">
                <a:moveTo>
                  <a:pt x="0" y="0"/>
                </a:moveTo>
                <a:lnTo>
                  <a:pt x="307186" y="0"/>
                </a:lnTo>
                <a:lnTo>
                  <a:pt x="307186" y="382964"/>
                </a:lnTo>
                <a:lnTo>
                  <a:pt x="0" y="3829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28566" y="5359035"/>
            <a:ext cx="307186" cy="382964"/>
          </a:xfrm>
          <a:custGeom>
            <a:avLst/>
            <a:gdLst/>
            <a:ahLst/>
            <a:cxnLst/>
            <a:rect r="r" b="b" t="t" l="l"/>
            <a:pathLst>
              <a:path h="382964" w="307186">
                <a:moveTo>
                  <a:pt x="0" y="0"/>
                </a:moveTo>
                <a:lnTo>
                  <a:pt x="307186" y="0"/>
                </a:lnTo>
                <a:lnTo>
                  <a:pt x="307186" y="382964"/>
                </a:lnTo>
                <a:lnTo>
                  <a:pt x="0" y="3829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628566" y="3766396"/>
            <a:ext cx="307186" cy="382964"/>
          </a:xfrm>
          <a:custGeom>
            <a:avLst/>
            <a:gdLst/>
            <a:ahLst/>
            <a:cxnLst/>
            <a:rect r="r" b="b" t="t" l="l"/>
            <a:pathLst>
              <a:path h="382964" w="307186">
                <a:moveTo>
                  <a:pt x="0" y="0"/>
                </a:moveTo>
                <a:lnTo>
                  <a:pt x="307186" y="0"/>
                </a:lnTo>
                <a:lnTo>
                  <a:pt x="307186" y="382964"/>
                </a:lnTo>
                <a:lnTo>
                  <a:pt x="0" y="3829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628566" y="8137300"/>
            <a:ext cx="307186" cy="382964"/>
          </a:xfrm>
          <a:custGeom>
            <a:avLst/>
            <a:gdLst/>
            <a:ahLst/>
            <a:cxnLst/>
            <a:rect r="r" b="b" t="t" l="l"/>
            <a:pathLst>
              <a:path h="382964" w="307186">
                <a:moveTo>
                  <a:pt x="0" y="0"/>
                </a:moveTo>
                <a:lnTo>
                  <a:pt x="307186" y="0"/>
                </a:lnTo>
                <a:lnTo>
                  <a:pt x="307186" y="382964"/>
                </a:lnTo>
                <a:lnTo>
                  <a:pt x="0" y="3829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628566" y="6854691"/>
            <a:ext cx="307186" cy="382964"/>
          </a:xfrm>
          <a:custGeom>
            <a:avLst/>
            <a:gdLst/>
            <a:ahLst/>
            <a:cxnLst/>
            <a:rect r="r" b="b" t="t" l="l"/>
            <a:pathLst>
              <a:path h="382964" w="307186">
                <a:moveTo>
                  <a:pt x="0" y="0"/>
                </a:moveTo>
                <a:lnTo>
                  <a:pt x="307186" y="0"/>
                </a:lnTo>
                <a:lnTo>
                  <a:pt x="307186" y="382964"/>
                </a:lnTo>
                <a:lnTo>
                  <a:pt x="0" y="3829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18365" y="8630408"/>
            <a:ext cx="1385512" cy="1385512"/>
          </a:xfrm>
          <a:custGeom>
            <a:avLst/>
            <a:gdLst/>
            <a:ahLst/>
            <a:cxnLst/>
            <a:rect r="r" b="b" t="t" l="l"/>
            <a:pathLst>
              <a:path h="1385512" w="1385512">
                <a:moveTo>
                  <a:pt x="0" y="0"/>
                </a:moveTo>
                <a:lnTo>
                  <a:pt x="1385512" y="0"/>
                </a:lnTo>
                <a:lnTo>
                  <a:pt x="1385512" y="1385511"/>
                </a:lnTo>
                <a:lnTo>
                  <a:pt x="0" y="13855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11121" y="7326234"/>
            <a:ext cx="1385512" cy="1385512"/>
          </a:xfrm>
          <a:custGeom>
            <a:avLst/>
            <a:gdLst/>
            <a:ahLst/>
            <a:cxnLst/>
            <a:rect r="r" b="b" t="t" l="l"/>
            <a:pathLst>
              <a:path h="1385512" w="1385512">
                <a:moveTo>
                  <a:pt x="0" y="0"/>
                </a:moveTo>
                <a:lnTo>
                  <a:pt x="1385512" y="0"/>
                </a:lnTo>
                <a:lnTo>
                  <a:pt x="1385512" y="1385512"/>
                </a:lnTo>
                <a:lnTo>
                  <a:pt x="0" y="13855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903877" y="8614342"/>
            <a:ext cx="1401578" cy="1401578"/>
          </a:xfrm>
          <a:custGeom>
            <a:avLst/>
            <a:gdLst/>
            <a:ahLst/>
            <a:cxnLst/>
            <a:rect r="r" b="b" t="t" l="l"/>
            <a:pathLst>
              <a:path h="1401578" w="1401578">
                <a:moveTo>
                  <a:pt x="0" y="0"/>
                </a:moveTo>
                <a:lnTo>
                  <a:pt x="1401577" y="0"/>
                </a:lnTo>
                <a:lnTo>
                  <a:pt x="1401577" y="1401577"/>
                </a:lnTo>
                <a:lnTo>
                  <a:pt x="0" y="14015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583121" y="4240168"/>
            <a:ext cx="9509685" cy="970910"/>
          </a:xfrm>
          <a:prstGeom prst="rect">
            <a:avLst/>
          </a:prstGeom>
        </p:spPr>
        <p:txBody>
          <a:bodyPr anchor="t" rtlCol="false" tIns="0" lIns="0" bIns="0" rIns="0">
            <a:spAutoFit/>
          </a:bodyPr>
          <a:lstStyle/>
          <a:p>
            <a:pPr algn="l">
              <a:lnSpc>
                <a:spcPts val="7865"/>
              </a:lnSpc>
            </a:pPr>
            <a:r>
              <a:rPr lang="en-US" sz="6050" spc="30">
                <a:solidFill>
                  <a:srgbClr val="2B2C30"/>
                </a:solidFill>
                <a:latin typeface="Playfair Display Bold"/>
              </a:rPr>
              <a:t>CONTENTS : </a:t>
            </a:r>
          </a:p>
        </p:txBody>
      </p:sp>
      <p:sp>
        <p:nvSpPr>
          <p:cNvPr name="TextBox 11" id="11"/>
          <p:cNvSpPr txBox="true"/>
          <p:nvPr/>
        </p:nvSpPr>
        <p:spPr>
          <a:xfrm rot="0">
            <a:off x="11762960" y="3580053"/>
            <a:ext cx="3322141" cy="679450"/>
          </a:xfrm>
          <a:prstGeom prst="rect">
            <a:avLst/>
          </a:prstGeom>
        </p:spPr>
        <p:txBody>
          <a:bodyPr anchor="t" rtlCol="false" tIns="0" lIns="0" bIns="0" rIns="0">
            <a:spAutoFit/>
          </a:bodyPr>
          <a:lstStyle/>
          <a:p>
            <a:pPr algn="ctr">
              <a:lnSpc>
                <a:spcPts val="5599"/>
              </a:lnSpc>
            </a:pPr>
            <a:r>
              <a:rPr lang="en-US" sz="3999">
                <a:solidFill>
                  <a:srgbClr val="2B2C30"/>
                </a:solidFill>
                <a:latin typeface="Canva Sans"/>
              </a:rPr>
              <a:t>Introduction  </a:t>
            </a:r>
          </a:p>
        </p:txBody>
      </p:sp>
      <p:sp>
        <p:nvSpPr>
          <p:cNvPr name="TextBox 12" id="12"/>
          <p:cNvSpPr txBox="true"/>
          <p:nvPr/>
        </p:nvSpPr>
        <p:spPr>
          <a:xfrm rot="0">
            <a:off x="11615298" y="6646784"/>
            <a:ext cx="5846122" cy="679450"/>
          </a:xfrm>
          <a:prstGeom prst="rect">
            <a:avLst/>
          </a:prstGeom>
        </p:spPr>
        <p:txBody>
          <a:bodyPr anchor="t" rtlCol="false" tIns="0" lIns="0" bIns="0" rIns="0">
            <a:spAutoFit/>
          </a:bodyPr>
          <a:lstStyle/>
          <a:p>
            <a:pPr algn="ctr">
              <a:lnSpc>
                <a:spcPts val="5599"/>
              </a:lnSpc>
            </a:pPr>
            <a:r>
              <a:rPr lang="en-US" sz="3999">
                <a:solidFill>
                  <a:srgbClr val="2B2C30"/>
                </a:solidFill>
                <a:latin typeface="Canva Sans"/>
              </a:rPr>
              <a:t>Exploration of models  </a:t>
            </a:r>
          </a:p>
        </p:txBody>
      </p:sp>
      <p:sp>
        <p:nvSpPr>
          <p:cNvPr name="TextBox 13" id="13"/>
          <p:cNvSpPr txBox="true"/>
          <p:nvPr/>
        </p:nvSpPr>
        <p:spPr>
          <a:xfrm rot="0">
            <a:off x="10813288" y="7950957"/>
            <a:ext cx="5538936" cy="679450"/>
          </a:xfrm>
          <a:prstGeom prst="rect">
            <a:avLst/>
          </a:prstGeom>
        </p:spPr>
        <p:txBody>
          <a:bodyPr anchor="t" rtlCol="false" tIns="0" lIns="0" bIns="0" rIns="0">
            <a:spAutoFit/>
          </a:bodyPr>
          <a:lstStyle/>
          <a:p>
            <a:pPr algn="ctr">
              <a:lnSpc>
                <a:spcPts val="5599"/>
              </a:lnSpc>
            </a:pPr>
            <a:r>
              <a:rPr lang="en-US" sz="3999">
                <a:solidFill>
                  <a:srgbClr val="2B2C30"/>
                </a:solidFill>
                <a:latin typeface="Canva Sans"/>
              </a:rPr>
              <a:t>Web interface</a:t>
            </a:r>
          </a:p>
        </p:txBody>
      </p:sp>
      <p:sp>
        <p:nvSpPr>
          <p:cNvPr name="TextBox 14" id="14"/>
          <p:cNvSpPr txBox="true"/>
          <p:nvPr/>
        </p:nvSpPr>
        <p:spPr>
          <a:xfrm rot="0">
            <a:off x="11334335" y="1982794"/>
            <a:ext cx="5538936" cy="679450"/>
          </a:xfrm>
          <a:prstGeom prst="rect">
            <a:avLst/>
          </a:prstGeom>
        </p:spPr>
        <p:txBody>
          <a:bodyPr anchor="t" rtlCol="false" tIns="0" lIns="0" bIns="0" rIns="0">
            <a:spAutoFit/>
          </a:bodyPr>
          <a:lstStyle/>
          <a:p>
            <a:pPr algn="ctr">
              <a:lnSpc>
                <a:spcPts val="5599"/>
              </a:lnSpc>
            </a:pPr>
            <a:r>
              <a:rPr lang="en-US" sz="3999">
                <a:solidFill>
                  <a:srgbClr val="2B2C30"/>
                </a:solidFill>
                <a:latin typeface="Canva Sans"/>
              </a:rPr>
              <a:t>Problem Statement</a:t>
            </a:r>
          </a:p>
        </p:txBody>
      </p:sp>
      <p:sp>
        <p:nvSpPr>
          <p:cNvPr name="TextBox 15" id="15"/>
          <p:cNvSpPr txBox="true"/>
          <p:nvPr/>
        </p:nvSpPr>
        <p:spPr>
          <a:xfrm rot="0">
            <a:off x="11762960" y="5164379"/>
            <a:ext cx="3639592" cy="679450"/>
          </a:xfrm>
          <a:prstGeom prst="rect">
            <a:avLst/>
          </a:prstGeom>
        </p:spPr>
        <p:txBody>
          <a:bodyPr anchor="t" rtlCol="false" tIns="0" lIns="0" bIns="0" rIns="0">
            <a:spAutoFit/>
          </a:bodyPr>
          <a:lstStyle/>
          <a:p>
            <a:pPr algn="ctr">
              <a:lnSpc>
                <a:spcPts val="5599"/>
              </a:lnSpc>
            </a:pPr>
            <a:r>
              <a:rPr lang="en-US" sz="3999">
                <a:solidFill>
                  <a:srgbClr val="2B2C30"/>
                </a:solidFill>
                <a:latin typeface="Canva Sans"/>
              </a:rPr>
              <a:t>About Dataset </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66811" y="1147082"/>
            <a:ext cx="16230600" cy="651099"/>
          </a:xfrm>
          <a:prstGeom prst="rect">
            <a:avLst/>
          </a:prstGeom>
        </p:spPr>
        <p:txBody>
          <a:bodyPr anchor="t" rtlCol="false" tIns="0" lIns="0" bIns="0" rIns="0">
            <a:spAutoFit/>
          </a:bodyPr>
          <a:lstStyle/>
          <a:p>
            <a:pPr algn="l">
              <a:lnSpc>
                <a:spcPts val="5200"/>
              </a:lnSpc>
              <a:spcBef>
                <a:spcPct val="0"/>
              </a:spcBef>
            </a:pPr>
            <a:r>
              <a:rPr lang="en-US" sz="3714" spc="843">
                <a:solidFill>
                  <a:srgbClr val="2B2C30"/>
                </a:solidFill>
                <a:latin typeface="Public Sans Bold"/>
              </a:rPr>
              <a:t>PROBLEM STATEMENT :</a:t>
            </a:r>
          </a:p>
        </p:txBody>
      </p:sp>
      <p:sp>
        <p:nvSpPr>
          <p:cNvPr name="AutoShape 3" id="3"/>
          <p:cNvSpPr/>
          <p:nvPr/>
        </p:nvSpPr>
        <p:spPr>
          <a:xfrm flipV="true">
            <a:off x="1028711" y="2495547"/>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028700" y="3254016"/>
            <a:ext cx="16452105" cy="4837785"/>
          </a:xfrm>
          <a:prstGeom prst="rect">
            <a:avLst/>
          </a:prstGeom>
        </p:spPr>
        <p:txBody>
          <a:bodyPr anchor="t" rtlCol="false" tIns="0" lIns="0" bIns="0" rIns="0">
            <a:spAutoFit/>
          </a:bodyPr>
          <a:lstStyle/>
          <a:p>
            <a:pPr algn="just">
              <a:lnSpc>
                <a:spcPts val="5524"/>
              </a:lnSpc>
            </a:pPr>
            <a:r>
              <a:rPr lang="en-US" sz="3410">
                <a:solidFill>
                  <a:srgbClr val="2B2C30"/>
                </a:solidFill>
                <a:latin typeface="Public Sans"/>
              </a:rPr>
              <a:t>       In the contemporary landscape of social media, sentiment analysis can help any organization to find people's opinions of their company and products . Our project aims to develop effective model for sentiment analysis on a twitter dataset. We have performed comparative analysis of traditional machine learning approaches , RNN architecture and advanced pretrained model and selected the most efficient and accurate model among these models . We have also provided a user-friendly web interface for real-time sentiment prediction.</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751603" y="2734161"/>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751581" y="3745242"/>
            <a:ext cx="16507719" cy="4838049"/>
          </a:xfrm>
          <a:prstGeom prst="rect">
            <a:avLst/>
          </a:prstGeom>
        </p:spPr>
        <p:txBody>
          <a:bodyPr anchor="t" rtlCol="false" tIns="0" lIns="0" bIns="0" rIns="0">
            <a:spAutoFit/>
          </a:bodyPr>
          <a:lstStyle/>
          <a:p>
            <a:pPr algn="just">
              <a:lnSpc>
                <a:spcPts val="5516"/>
              </a:lnSpc>
            </a:pPr>
            <a:r>
              <a:rPr lang="en-US" sz="3405" spc="17">
                <a:solidFill>
                  <a:srgbClr val="2B2C30"/>
                </a:solidFill>
                <a:latin typeface="Public Sans"/>
              </a:rPr>
              <a:t>       Sentiment Analysis is the technique </a:t>
            </a:r>
            <a:r>
              <a:rPr lang="en-US" sz="3405" spc="17">
                <a:solidFill>
                  <a:srgbClr val="2B2C30"/>
                </a:solidFill>
                <a:latin typeface="Public Sans"/>
              </a:rPr>
              <a:t>used for determining the nature of any text by applying various text analysis methods.</a:t>
            </a:r>
            <a:r>
              <a:rPr lang="en-US" sz="3405" spc="17">
                <a:solidFill>
                  <a:srgbClr val="2B2C30"/>
                </a:solidFill>
                <a:latin typeface="Public Sans"/>
              </a:rPr>
              <a:t>  Sentiment analysis can broadly divide the emotion of any text in these three categories which are Positive, Neutral and Negative. The </a:t>
            </a:r>
            <a:r>
              <a:rPr lang="en-US" sz="3405" spc="17">
                <a:solidFill>
                  <a:srgbClr val="2B2C30"/>
                </a:solidFill>
                <a:latin typeface="Public Sans"/>
              </a:rPr>
              <a:t>rise in no. of Online users on the internet using the social media platforms to post their reviews, feedbacks or opinions in general about other People or Organizations. These opinions create an image of any organization or how everyone feels about them. </a:t>
            </a:r>
          </a:p>
        </p:txBody>
      </p:sp>
      <p:sp>
        <p:nvSpPr>
          <p:cNvPr name="TextBox 4" id="4"/>
          <p:cNvSpPr txBox="true"/>
          <p:nvPr/>
        </p:nvSpPr>
        <p:spPr>
          <a:xfrm rot="0">
            <a:off x="751603" y="1561003"/>
            <a:ext cx="16230600" cy="651099"/>
          </a:xfrm>
          <a:prstGeom prst="rect">
            <a:avLst/>
          </a:prstGeom>
        </p:spPr>
        <p:txBody>
          <a:bodyPr anchor="t" rtlCol="false" tIns="0" lIns="0" bIns="0" rIns="0">
            <a:spAutoFit/>
          </a:bodyPr>
          <a:lstStyle/>
          <a:p>
            <a:pPr algn="l">
              <a:lnSpc>
                <a:spcPts val="5200"/>
              </a:lnSpc>
              <a:spcBef>
                <a:spcPct val="0"/>
              </a:spcBef>
            </a:pPr>
            <a:r>
              <a:rPr lang="en-US" sz="3714" spc="843">
                <a:solidFill>
                  <a:srgbClr val="2B2C30"/>
                </a:solidFill>
                <a:latin typeface="Public Sans Bold"/>
              </a:rPr>
              <a:t>INTRODUCTION: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831376" y="1381513"/>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353944" y="6172200"/>
            <a:ext cx="3934056" cy="4114800"/>
          </a:xfrm>
          <a:custGeom>
            <a:avLst/>
            <a:gdLst/>
            <a:ahLst/>
            <a:cxnLst/>
            <a:rect r="r" b="b" t="t" l="l"/>
            <a:pathLst>
              <a:path h="4114800" w="3934056">
                <a:moveTo>
                  <a:pt x="0" y="0"/>
                </a:moveTo>
                <a:lnTo>
                  <a:pt x="3934056" y="0"/>
                </a:lnTo>
                <a:lnTo>
                  <a:pt x="393405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06882" y="377601"/>
            <a:ext cx="16230600" cy="651099"/>
          </a:xfrm>
          <a:prstGeom prst="rect">
            <a:avLst/>
          </a:prstGeom>
        </p:spPr>
        <p:txBody>
          <a:bodyPr anchor="t" rtlCol="false" tIns="0" lIns="0" bIns="0" rIns="0">
            <a:spAutoFit/>
          </a:bodyPr>
          <a:lstStyle/>
          <a:p>
            <a:pPr algn="l">
              <a:lnSpc>
                <a:spcPts val="5200"/>
              </a:lnSpc>
              <a:spcBef>
                <a:spcPct val="0"/>
              </a:spcBef>
            </a:pPr>
            <a:r>
              <a:rPr lang="en-US" sz="3714" spc="843">
                <a:solidFill>
                  <a:srgbClr val="2B2C30"/>
                </a:solidFill>
                <a:latin typeface="Public Sans Bold"/>
              </a:rPr>
              <a:t>ABOUT DATASET :</a:t>
            </a:r>
          </a:p>
        </p:txBody>
      </p:sp>
      <p:grpSp>
        <p:nvGrpSpPr>
          <p:cNvPr name="Group 5" id="5"/>
          <p:cNvGrpSpPr/>
          <p:nvPr/>
        </p:nvGrpSpPr>
        <p:grpSpPr>
          <a:xfrm rot="0">
            <a:off x="919129" y="1685795"/>
            <a:ext cx="16406107" cy="3841243"/>
            <a:chOff x="0" y="0"/>
            <a:chExt cx="21874809" cy="5121657"/>
          </a:xfrm>
        </p:grpSpPr>
        <p:sp>
          <p:nvSpPr>
            <p:cNvPr name="TextBox 6" id="6"/>
            <p:cNvSpPr txBox="true"/>
            <p:nvPr/>
          </p:nvSpPr>
          <p:spPr>
            <a:xfrm rot="0">
              <a:off x="0" y="85725"/>
              <a:ext cx="21803558" cy="945684"/>
            </a:xfrm>
            <a:prstGeom prst="rect">
              <a:avLst/>
            </a:prstGeom>
          </p:spPr>
          <p:txBody>
            <a:bodyPr anchor="t" rtlCol="false" tIns="0" lIns="0" bIns="0" rIns="0">
              <a:spAutoFit/>
            </a:bodyPr>
            <a:lstStyle/>
            <a:p>
              <a:pPr algn="l">
                <a:lnSpc>
                  <a:spcPts val="2638"/>
                </a:lnSpc>
              </a:pPr>
              <a:r>
                <a:rPr lang="en-US" sz="2899" spc="14">
                  <a:solidFill>
                    <a:srgbClr val="2B2C30"/>
                  </a:solidFill>
                  <a:latin typeface="Playfair Display Italics"/>
                </a:rPr>
                <a:t>DATASET : </a:t>
              </a:r>
            </a:p>
            <a:p>
              <a:pPr algn="l">
                <a:lnSpc>
                  <a:spcPts val="2638"/>
                </a:lnSpc>
              </a:pPr>
            </a:p>
          </p:txBody>
        </p:sp>
        <p:sp>
          <p:nvSpPr>
            <p:cNvPr name="TextBox 7" id="7"/>
            <p:cNvSpPr txBox="true"/>
            <p:nvPr/>
          </p:nvSpPr>
          <p:spPr>
            <a:xfrm rot="0">
              <a:off x="0" y="1066334"/>
              <a:ext cx="21874809" cy="1292649"/>
            </a:xfrm>
            <a:prstGeom prst="rect">
              <a:avLst/>
            </a:prstGeom>
          </p:spPr>
          <p:txBody>
            <a:bodyPr anchor="t" rtlCol="false" tIns="0" lIns="0" bIns="0" rIns="0">
              <a:spAutoFit/>
            </a:bodyPr>
            <a:lstStyle/>
            <a:p>
              <a:pPr algn="l">
                <a:lnSpc>
                  <a:spcPts val="3919"/>
                </a:lnSpc>
              </a:pPr>
              <a:r>
                <a:rPr lang="en-US" sz="2799">
                  <a:solidFill>
                    <a:srgbClr val="2B2C30"/>
                  </a:solidFill>
                  <a:latin typeface="Public Sans Bold"/>
                </a:rPr>
                <a:t>About  -Analysis of Public Sentiment on Narendra Modi and  Other Leaders </a:t>
              </a:r>
            </a:p>
            <a:p>
              <a:pPr algn="l">
                <a:lnSpc>
                  <a:spcPts val="3919"/>
                </a:lnSpc>
              </a:pPr>
              <a:r>
                <a:rPr lang="en-US" sz="2799">
                  <a:solidFill>
                    <a:srgbClr val="2B2C30"/>
                  </a:solidFill>
                  <a:latin typeface="Public Sans Bold"/>
                </a:rPr>
                <a:t>Context: Insights from the 2019 Indian General Elections</a:t>
              </a:r>
            </a:p>
          </p:txBody>
        </p:sp>
        <p:sp>
          <p:nvSpPr>
            <p:cNvPr name="TextBox 8" id="8"/>
            <p:cNvSpPr txBox="true"/>
            <p:nvPr/>
          </p:nvSpPr>
          <p:spPr>
            <a:xfrm rot="0">
              <a:off x="0" y="2508208"/>
              <a:ext cx="21874809" cy="2613449"/>
            </a:xfrm>
            <a:prstGeom prst="rect">
              <a:avLst/>
            </a:prstGeom>
          </p:spPr>
          <p:txBody>
            <a:bodyPr anchor="t" rtlCol="false" tIns="0" lIns="0" bIns="0" rIns="0">
              <a:spAutoFit/>
            </a:bodyPr>
            <a:lstStyle/>
            <a:p>
              <a:pPr algn="l">
                <a:lnSpc>
                  <a:spcPts val="3919"/>
                </a:lnSpc>
              </a:pPr>
              <a:r>
                <a:rPr lang="en-US" sz="2799">
                  <a:solidFill>
                    <a:srgbClr val="2B2C30"/>
                  </a:solidFill>
                  <a:latin typeface="Public Sans"/>
                </a:rPr>
                <a:t>Our dataset consists of tweets posted on twitter of political leader Modi .The count of the tweets are 1,63,000 (approx) . All these Tweets were extracted using there Respective Apis Tweepy and PRAW .Tweets  from twitter are cleaned using Pythons re and also NLP with a Sentimental Label to each ranging from -1 to 1. </a:t>
              </a:r>
            </a:p>
          </p:txBody>
        </p:sp>
      </p:grpSp>
      <p:sp>
        <p:nvSpPr>
          <p:cNvPr name="Freeform 9" id="9"/>
          <p:cNvSpPr/>
          <p:nvPr/>
        </p:nvSpPr>
        <p:spPr>
          <a:xfrm flipH="false" flipV="false" rot="-10800000">
            <a:off x="0" y="-877012"/>
            <a:ext cx="3934056" cy="4114800"/>
          </a:xfrm>
          <a:custGeom>
            <a:avLst/>
            <a:gdLst/>
            <a:ahLst/>
            <a:cxnLst/>
            <a:rect r="r" b="b" t="t" l="l"/>
            <a:pathLst>
              <a:path h="4114800" w="3934056">
                <a:moveTo>
                  <a:pt x="0" y="0"/>
                </a:moveTo>
                <a:lnTo>
                  <a:pt x="3934056" y="0"/>
                </a:lnTo>
                <a:lnTo>
                  <a:pt x="393405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631873" y="6638559"/>
            <a:ext cx="199502" cy="197326"/>
          </a:xfrm>
          <a:custGeom>
            <a:avLst/>
            <a:gdLst/>
            <a:ahLst/>
            <a:cxnLst/>
            <a:rect r="r" b="b" t="t" l="l"/>
            <a:pathLst>
              <a:path h="197326" w="199502">
                <a:moveTo>
                  <a:pt x="0" y="0"/>
                </a:moveTo>
                <a:lnTo>
                  <a:pt x="199503" y="0"/>
                </a:lnTo>
                <a:lnTo>
                  <a:pt x="199503" y="197326"/>
                </a:lnTo>
                <a:lnTo>
                  <a:pt x="0" y="197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315022" y="6475666"/>
            <a:ext cx="6831643" cy="3507868"/>
            <a:chOff x="0" y="0"/>
            <a:chExt cx="9108857" cy="4677157"/>
          </a:xfrm>
        </p:grpSpPr>
        <p:sp>
          <p:nvSpPr>
            <p:cNvPr name="TextBox 12" id="12"/>
            <p:cNvSpPr txBox="true"/>
            <p:nvPr/>
          </p:nvSpPr>
          <p:spPr>
            <a:xfrm rot="0">
              <a:off x="0" y="85725"/>
              <a:ext cx="9079187" cy="501184"/>
            </a:xfrm>
            <a:prstGeom prst="rect">
              <a:avLst/>
            </a:prstGeom>
          </p:spPr>
          <p:txBody>
            <a:bodyPr anchor="t" rtlCol="false" tIns="0" lIns="0" bIns="0" rIns="0">
              <a:spAutoFit/>
            </a:bodyPr>
            <a:lstStyle/>
            <a:p>
              <a:pPr algn="l">
                <a:lnSpc>
                  <a:spcPts val="2638"/>
                </a:lnSpc>
              </a:pPr>
              <a:r>
                <a:rPr lang="en-US" sz="2899" spc="14">
                  <a:solidFill>
                    <a:srgbClr val="2B2C30"/>
                  </a:solidFill>
                  <a:latin typeface="Playfair Display Italics"/>
                </a:rPr>
                <a:t> Data Visualization : </a:t>
              </a:r>
            </a:p>
          </p:txBody>
        </p:sp>
        <p:sp>
          <p:nvSpPr>
            <p:cNvPr name="TextBox 13" id="13"/>
            <p:cNvSpPr txBox="true"/>
            <p:nvPr/>
          </p:nvSpPr>
          <p:spPr>
            <a:xfrm rot="0">
              <a:off x="0" y="621834"/>
              <a:ext cx="9108857" cy="632249"/>
            </a:xfrm>
            <a:prstGeom prst="rect">
              <a:avLst/>
            </a:prstGeom>
          </p:spPr>
          <p:txBody>
            <a:bodyPr anchor="t" rtlCol="false" tIns="0" lIns="0" bIns="0" rIns="0">
              <a:spAutoFit/>
            </a:bodyPr>
            <a:lstStyle/>
            <a:p>
              <a:pPr algn="l">
                <a:lnSpc>
                  <a:spcPts val="3919"/>
                </a:lnSpc>
              </a:pPr>
              <a:r>
                <a:rPr lang="en-US" sz="2799">
                  <a:solidFill>
                    <a:srgbClr val="2B2C30"/>
                  </a:solidFill>
                  <a:latin typeface="Public Sans"/>
                </a:rPr>
                <a:t> </a:t>
              </a:r>
            </a:p>
          </p:txBody>
        </p:sp>
        <p:sp>
          <p:nvSpPr>
            <p:cNvPr name="TextBox 14" id="14"/>
            <p:cNvSpPr txBox="true"/>
            <p:nvPr/>
          </p:nvSpPr>
          <p:spPr>
            <a:xfrm rot="0">
              <a:off x="0" y="1403308"/>
              <a:ext cx="9108857" cy="3273849"/>
            </a:xfrm>
            <a:prstGeom prst="rect">
              <a:avLst/>
            </a:prstGeom>
          </p:spPr>
          <p:txBody>
            <a:bodyPr anchor="t" rtlCol="false" tIns="0" lIns="0" bIns="0" rIns="0">
              <a:spAutoFit/>
            </a:bodyPr>
            <a:lstStyle/>
            <a:p>
              <a:pPr algn="l">
                <a:lnSpc>
                  <a:spcPts val="3919"/>
                </a:lnSpc>
              </a:pPr>
              <a:r>
                <a:rPr lang="en-US" sz="2799">
                  <a:solidFill>
                    <a:srgbClr val="2B2C30"/>
                  </a:solidFill>
                  <a:latin typeface="Public Sans"/>
                </a:rPr>
                <a:t>We visualized data into three representations  ;</a:t>
              </a:r>
            </a:p>
            <a:p>
              <a:pPr algn="l" marL="604515" indent="-302257" lvl="1">
                <a:lnSpc>
                  <a:spcPts val="3919"/>
                </a:lnSpc>
                <a:buAutoNum type="arabicPeriod" startAt="1"/>
              </a:pPr>
              <a:r>
                <a:rPr lang="en-US" sz="2799">
                  <a:solidFill>
                    <a:srgbClr val="2B2C30"/>
                  </a:solidFill>
                  <a:latin typeface="Public Sans Bold"/>
                </a:rPr>
                <a:t>Bar graph </a:t>
              </a:r>
            </a:p>
            <a:p>
              <a:pPr algn="l" marL="604515" indent="-302257" lvl="1">
                <a:lnSpc>
                  <a:spcPts val="3919"/>
                </a:lnSpc>
                <a:buAutoNum type="arabicPeriod" startAt="1"/>
              </a:pPr>
              <a:r>
                <a:rPr lang="en-US" sz="2799">
                  <a:solidFill>
                    <a:srgbClr val="2B2C30"/>
                  </a:solidFill>
                  <a:latin typeface="Public Sans Bold"/>
                </a:rPr>
                <a:t>Pie chart </a:t>
              </a:r>
            </a:p>
            <a:p>
              <a:pPr algn="l" marL="604515" indent="-302257" lvl="1">
                <a:lnSpc>
                  <a:spcPts val="3919"/>
                </a:lnSpc>
                <a:buAutoNum type="arabicPeriod" startAt="1"/>
              </a:pPr>
              <a:r>
                <a:rPr lang="en-US" sz="2799">
                  <a:solidFill>
                    <a:srgbClr val="2B2C30"/>
                  </a:solidFill>
                  <a:latin typeface="Public Sans Bold"/>
                </a:rPr>
                <a:t>Wordclouds</a:t>
              </a:r>
            </a:p>
          </p:txBody>
        </p:sp>
      </p:grpSp>
      <p:grpSp>
        <p:nvGrpSpPr>
          <p:cNvPr name="Group 15" id="15"/>
          <p:cNvGrpSpPr/>
          <p:nvPr/>
        </p:nvGrpSpPr>
        <p:grpSpPr>
          <a:xfrm rot="0">
            <a:off x="10405840" y="6475666"/>
            <a:ext cx="6831643" cy="3507868"/>
            <a:chOff x="0" y="0"/>
            <a:chExt cx="9108857" cy="4677157"/>
          </a:xfrm>
        </p:grpSpPr>
        <p:sp>
          <p:nvSpPr>
            <p:cNvPr name="TextBox 16" id="16"/>
            <p:cNvSpPr txBox="true"/>
            <p:nvPr/>
          </p:nvSpPr>
          <p:spPr>
            <a:xfrm rot="0">
              <a:off x="0" y="85725"/>
              <a:ext cx="9079187" cy="501184"/>
            </a:xfrm>
            <a:prstGeom prst="rect">
              <a:avLst/>
            </a:prstGeom>
          </p:spPr>
          <p:txBody>
            <a:bodyPr anchor="t" rtlCol="false" tIns="0" lIns="0" bIns="0" rIns="0">
              <a:spAutoFit/>
            </a:bodyPr>
            <a:lstStyle/>
            <a:p>
              <a:pPr algn="l">
                <a:lnSpc>
                  <a:spcPts val="2638"/>
                </a:lnSpc>
              </a:pPr>
              <a:r>
                <a:rPr lang="en-US" sz="2899" spc="14">
                  <a:solidFill>
                    <a:srgbClr val="2B2C30"/>
                  </a:solidFill>
                  <a:latin typeface="Playfair Display Italics"/>
                </a:rPr>
                <a:t> Data Preprocessing : </a:t>
              </a:r>
            </a:p>
          </p:txBody>
        </p:sp>
        <p:sp>
          <p:nvSpPr>
            <p:cNvPr name="TextBox 17" id="17"/>
            <p:cNvSpPr txBox="true"/>
            <p:nvPr/>
          </p:nvSpPr>
          <p:spPr>
            <a:xfrm rot="0">
              <a:off x="0" y="621834"/>
              <a:ext cx="9108857" cy="632249"/>
            </a:xfrm>
            <a:prstGeom prst="rect">
              <a:avLst/>
            </a:prstGeom>
          </p:spPr>
          <p:txBody>
            <a:bodyPr anchor="t" rtlCol="false" tIns="0" lIns="0" bIns="0" rIns="0">
              <a:spAutoFit/>
            </a:bodyPr>
            <a:lstStyle/>
            <a:p>
              <a:pPr algn="l">
                <a:lnSpc>
                  <a:spcPts val="3919"/>
                </a:lnSpc>
              </a:pPr>
              <a:r>
                <a:rPr lang="en-US" sz="2799">
                  <a:solidFill>
                    <a:srgbClr val="2B2C30"/>
                  </a:solidFill>
                  <a:latin typeface="Public Sans"/>
                </a:rPr>
                <a:t> </a:t>
              </a:r>
            </a:p>
          </p:txBody>
        </p:sp>
        <p:sp>
          <p:nvSpPr>
            <p:cNvPr name="TextBox 18" id="18"/>
            <p:cNvSpPr txBox="true"/>
            <p:nvPr/>
          </p:nvSpPr>
          <p:spPr>
            <a:xfrm rot="0">
              <a:off x="0" y="1403308"/>
              <a:ext cx="9108857" cy="3273849"/>
            </a:xfrm>
            <a:prstGeom prst="rect">
              <a:avLst/>
            </a:prstGeom>
          </p:spPr>
          <p:txBody>
            <a:bodyPr anchor="t" rtlCol="false" tIns="0" lIns="0" bIns="0" rIns="0">
              <a:spAutoFit/>
            </a:bodyPr>
            <a:lstStyle/>
            <a:p>
              <a:pPr algn="l">
                <a:lnSpc>
                  <a:spcPts val="3919"/>
                </a:lnSpc>
              </a:pPr>
              <a:r>
                <a:rPr lang="en-US" sz="2799">
                  <a:solidFill>
                    <a:srgbClr val="2B2C30"/>
                  </a:solidFill>
                  <a:latin typeface="Public Sans"/>
                </a:rPr>
                <a:t>Our dataset preprocessing includes  steps  ;</a:t>
              </a:r>
            </a:p>
            <a:p>
              <a:pPr algn="l" marL="604515" indent="-302257" lvl="1">
                <a:lnSpc>
                  <a:spcPts val="3919"/>
                </a:lnSpc>
                <a:buAutoNum type="arabicPeriod" startAt="1"/>
              </a:pPr>
              <a:r>
                <a:rPr lang="en-US" sz="2799">
                  <a:solidFill>
                    <a:srgbClr val="2B2C30"/>
                  </a:solidFill>
                  <a:latin typeface="Public Sans Bold"/>
                </a:rPr>
                <a:t>Stopwords </a:t>
              </a:r>
            </a:p>
            <a:p>
              <a:pPr algn="l" marL="604515" indent="-302257" lvl="1">
                <a:lnSpc>
                  <a:spcPts val="3919"/>
                </a:lnSpc>
                <a:buAutoNum type="arabicPeriod" startAt="1"/>
              </a:pPr>
              <a:r>
                <a:rPr lang="en-US" sz="2799">
                  <a:solidFill>
                    <a:srgbClr val="2B2C30"/>
                  </a:solidFill>
                  <a:latin typeface="Public Sans Bold"/>
                </a:rPr>
                <a:t>Word tokenize </a:t>
              </a:r>
            </a:p>
            <a:p>
              <a:pPr algn="l" marL="604515" indent="-302257" lvl="1">
                <a:lnSpc>
                  <a:spcPts val="3919"/>
                </a:lnSpc>
                <a:buAutoNum type="arabicPeriod" startAt="1"/>
              </a:pPr>
              <a:r>
                <a:rPr lang="en-US" sz="2799">
                  <a:solidFill>
                    <a:srgbClr val="2B2C30"/>
                  </a:solidFill>
                  <a:latin typeface="Public Sans Bold"/>
                </a:rPr>
                <a:t>WordNetLemmatizer</a:t>
              </a:r>
            </a:p>
          </p:txBody>
        </p:sp>
      </p:grpSp>
      <p:sp>
        <p:nvSpPr>
          <p:cNvPr name="Freeform 19" id="19"/>
          <p:cNvSpPr/>
          <p:nvPr/>
        </p:nvSpPr>
        <p:spPr>
          <a:xfrm flipH="false" flipV="false" rot="0">
            <a:off x="9748958" y="6539896"/>
            <a:ext cx="199502" cy="197326"/>
          </a:xfrm>
          <a:custGeom>
            <a:avLst/>
            <a:gdLst/>
            <a:ahLst/>
            <a:cxnLst/>
            <a:rect r="r" b="b" t="t" l="l"/>
            <a:pathLst>
              <a:path h="197326" w="199502">
                <a:moveTo>
                  <a:pt x="0" y="0"/>
                </a:moveTo>
                <a:lnTo>
                  <a:pt x="199503" y="0"/>
                </a:lnTo>
                <a:lnTo>
                  <a:pt x="199503" y="197326"/>
                </a:lnTo>
                <a:lnTo>
                  <a:pt x="0" y="197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864288"/>
            <a:ext cx="15935275" cy="6394012"/>
          </a:xfrm>
          <a:custGeom>
            <a:avLst/>
            <a:gdLst/>
            <a:ahLst/>
            <a:cxnLst/>
            <a:rect r="r" b="b" t="t" l="l"/>
            <a:pathLst>
              <a:path h="6394012" w="15935275">
                <a:moveTo>
                  <a:pt x="0" y="0"/>
                </a:moveTo>
                <a:lnTo>
                  <a:pt x="15935275" y="0"/>
                </a:lnTo>
                <a:lnTo>
                  <a:pt x="15935275" y="6394012"/>
                </a:lnTo>
                <a:lnTo>
                  <a:pt x="0" y="6394012"/>
                </a:lnTo>
                <a:lnTo>
                  <a:pt x="0" y="0"/>
                </a:lnTo>
                <a:close/>
              </a:path>
            </a:pathLst>
          </a:custGeom>
          <a:blipFill>
            <a:blip r:embed="rId2"/>
            <a:stretch>
              <a:fillRect l="0" t="-11443" r="-1853" b="-8332"/>
            </a:stretch>
          </a:blipFill>
        </p:spPr>
      </p:sp>
      <p:sp>
        <p:nvSpPr>
          <p:cNvPr name="TextBox 3" id="3"/>
          <p:cNvSpPr txBox="true"/>
          <p:nvPr/>
        </p:nvSpPr>
        <p:spPr>
          <a:xfrm rot="0">
            <a:off x="782239" y="249269"/>
            <a:ext cx="15950011" cy="1749412"/>
          </a:xfrm>
          <a:prstGeom prst="rect">
            <a:avLst/>
          </a:prstGeom>
        </p:spPr>
        <p:txBody>
          <a:bodyPr anchor="t" rtlCol="false" tIns="0" lIns="0" bIns="0" rIns="0">
            <a:spAutoFit/>
          </a:bodyPr>
          <a:lstStyle/>
          <a:p>
            <a:pPr algn="ctr">
              <a:lnSpc>
                <a:spcPts val="7000"/>
              </a:lnSpc>
            </a:pPr>
            <a:r>
              <a:rPr lang="en-US" sz="5000">
                <a:solidFill>
                  <a:srgbClr val="2B2C30"/>
                </a:solidFill>
                <a:latin typeface="Public Sans Bold"/>
              </a:rPr>
              <a:t> Flowchart of Real-Time Sentiment Analysis on Twitter Data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170918" y="955357"/>
            <a:ext cx="16066553" cy="1298439"/>
          </a:xfrm>
          <a:prstGeom prst="rect">
            <a:avLst/>
          </a:prstGeom>
        </p:spPr>
        <p:txBody>
          <a:bodyPr anchor="t" rtlCol="false" tIns="0" lIns="0" bIns="0" rIns="0">
            <a:spAutoFit/>
          </a:bodyPr>
          <a:lstStyle/>
          <a:p>
            <a:pPr algn="l">
              <a:lnSpc>
                <a:spcPts val="5147"/>
              </a:lnSpc>
            </a:pPr>
            <a:r>
              <a:rPr lang="en-US" sz="3676" spc="834">
                <a:solidFill>
                  <a:srgbClr val="2B2C30"/>
                </a:solidFill>
                <a:latin typeface="Public Sans Bold"/>
              </a:rPr>
              <a:t>EXPLORATION OF MODELS :</a:t>
            </a:r>
          </a:p>
          <a:p>
            <a:pPr algn="l">
              <a:lnSpc>
                <a:spcPts val="5147"/>
              </a:lnSpc>
              <a:spcBef>
                <a:spcPct val="0"/>
              </a:spcBef>
            </a:pPr>
          </a:p>
        </p:txBody>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4" id="4"/>
          <p:cNvSpPr/>
          <p:nvPr/>
        </p:nvSpPr>
        <p:spPr>
          <a:xfrm flipH="false" flipV="false" rot="0">
            <a:off x="15730150" y="-1861004"/>
            <a:ext cx="3935002" cy="3831708"/>
          </a:xfrm>
          <a:custGeom>
            <a:avLst/>
            <a:gdLst/>
            <a:ahLst/>
            <a:cxnLst/>
            <a:rect r="r" b="b" t="t" l="l"/>
            <a:pathLst>
              <a:path h="3831708" w="3935002">
                <a:moveTo>
                  <a:pt x="0" y="0"/>
                </a:moveTo>
                <a:lnTo>
                  <a:pt x="3935002" y="0"/>
                </a:lnTo>
                <a:lnTo>
                  <a:pt x="3935002" y="3831708"/>
                </a:lnTo>
                <a:lnTo>
                  <a:pt x="0" y="38317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167422" y="2524014"/>
            <a:ext cx="17120578" cy="5948772"/>
          </a:xfrm>
          <a:prstGeom prst="rect">
            <a:avLst/>
          </a:prstGeom>
        </p:spPr>
        <p:txBody>
          <a:bodyPr anchor="t" rtlCol="false" tIns="0" lIns="0" bIns="0" rIns="0">
            <a:spAutoFit/>
          </a:bodyPr>
          <a:lstStyle/>
          <a:p>
            <a:pPr algn="l">
              <a:lnSpc>
                <a:spcPts val="4296"/>
              </a:lnSpc>
            </a:pPr>
            <a:r>
              <a:rPr lang="en-US" sz="2864">
                <a:solidFill>
                  <a:srgbClr val="2B2C30"/>
                </a:solidFill>
                <a:latin typeface="Public Sans"/>
              </a:rPr>
              <a:t>Our main objective of this project is to find the model which is most efficient and accurate in classifying the sentiments of the tweets into three categories like positive, negative and neutral . </a:t>
            </a:r>
          </a:p>
          <a:p>
            <a:pPr algn="l">
              <a:lnSpc>
                <a:spcPts val="4296"/>
              </a:lnSpc>
            </a:pPr>
          </a:p>
          <a:p>
            <a:pPr algn="l">
              <a:lnSpc>
                <a:spcPts val="4296"/>
              </a:lnSpc>
            </a:pPr>
            <a:r>
              <a:rPr lang="en-US" sz="2864">
                <a:solidFill>
                  <a:srgbClr val="2B2C30"/>
                </a:solidFill>
                <a:latin typeface="Public Sans"/>
              </a:rPr>
              <a:t>So for this accurate classification we chose the models from machine learning, RNN architecture and advanced pretrained models like : </a:t>
            </a:r>
          </a:p>
          <a:p>
            <a:pPr algn="l">
              <a:lnSpc>
                <a:spcPts val="4296"/>
              </a:lnSpc>
            </a:pPr>
          </a:p>
          <a:p>
            <a:pPr algn="l" marL="618390" indent="-309195" lvl="1">
              <a:lnSpc>
                <a:spcPts val="4296"/>
              </a:lnSpc>
              <a:buAutoNum type="arabicPeriod" startAt="1"/>
            </a:pPr>
            <a:r>
              <a:rPr lang="en-US" sz="2864">
                <a:solidFill>
                  <a:srgbClr val="2B2C30"/>
                </a:solidFill>
                <a:latin typeface="Public Sans Bold"/>
              </a:rPr>
              <a:t>Naive Bayes Classifier</a:t>
            </a:r>
            <a:r>
              <a:rPr lang="en-US" sz="2864">
                <a:solidFill>
                  <a:srgbClr val="2B2C30"/>
                </a:solidFill>
                <a:latin typeface="Public Sans"/>
              </a:rPr>
              <a:t>                                                    2. </a:t>
            </a:r>
            <a:r>
              <a:rPr lang="en-US" sz="2864">
                <a:solidFill>
                  <a:srgbClr val="2B2C30"/>
                </a:solidFill>
                <a:latin typeface="Public Sans Bold"/>
              </a:rPr>
              <a:t>Bag of Words  Vectorization-based model </a:t>
            </a:r>
          </a:p>
          <a:p>
            <a:pPr algn="l">
              <a:lnSpc>
                <a:spcPts val="4296"/>
              </a:lnSpc>
            </a:pPr>
            <a:r>
              <a:rPr lang="en-US" sz="2864">
                <a:solidFill>
                  <a:srgbClr val="2B2C30"/>
                </a:solidFill>
                <a:latin typeface="Public Sans Bold"/>
              </a:rPr>
              <a:t> </a:t>
            </a:r>
          </a:p>
          <a:p>
            <a:pPr algn="l">
              <a:lnSpc>
                <a:spcPts val="4296"/>
              </a:lnSpc>
            </a:pPr>
            <a:r>
              <a:rPr lang="en-US" sz="2864">
                <a:solidFill>
                  <a:srgbClr val="2B2C30"/>
                </a:solidFill>
                <a:latin typeface="Public Sans"/>
              </a:rPr>
              <a:t>   3. </a:t>
            </a:r>
            <a:r>
              <a:rPr lang="en-US" sz="2864">
                <a:solidFill>
                  <a:srgbClr val="2B2C30"/>
                </a:solidFill>
                <a:latin typeface="Public Sans Bold"/>
              </a:rPr>
              <a:t>LSTM-Long Short Term Memory </a:t>
            </a:r>
            <a:r>
              <a:rPr lang="en-US" sz="2864">
                <a:solidFill>
                  <a:srgbClr val="2B2C30"/>
                </a:solidFill>
                <a:latin typeface="Public Sans"/>
              </a:rPr>
              <a:t>                                4. </a:t>
            </a:r>
            <a:r>
              <a:rPr lang="en-US" sz="2864">
                <a:solidFill>
                  <a:srgbClr val="2B2C30"/>
                </a:solidFill>
                <a:latin typeface="Public Sans Bold"/>
              </a:rPr>
              <a:t>BERT </a:t>
            </a:r>
          </a:p>
          <a:p>
            <a:pPr algn="l">
              <a:lnSpc>
                <a:spcPts val="4296"/>
              </a:lnSpc>
            </a:pPr>
            <a:r>
              <a:rPr lang="en-US" sz="2864">
                <a:solidFill>
                  <a:srgbClr val="2B2C30"/>
                </a:solidFill>
                <a:latin typeface="Public Sans Bold"/>
              </a:rPr>
              <a:t>              </a:t>
            </a:r>
          </a:p>
          <a:p>
            <a:pPr algn="l">
              <a:lnSpc>
                <a:spcPts val="4296"/>
              </a:lnSpc>
            </a:pPr>
          </a:p>
        </p:txBody>
      </p:sp>
      <p:sp>
        <p:nvSpPr>
          <p:cNvPr name="Freeform 6" id="6"/>
          <p:cNvSpPr/>
          <p:nvPr/>
        </p:nvSpPr>
        <p:spPr>
          <a:xfrm flipH="false" flipV="false" rot="0">
            <a:off x="13366981" y="9314015"/>
            <a:ext cx="845837" cy="255866"/>
          </a:xfrm>
          <a:custGeom>
            <a:avLst/>
            <a:gdLst/>
            <a:ahLst/>
            <a:cxnLst/>
            <a:rect r="r" b="b" t="t" l="l"/>
            <a:pathLst>
              <a:path h="255866" w="845837">
                <a:moveTo>
                  <a:pt x="0" y="0"/>
                </a:moveTo>
                <a:lnTo>
                  <a:pt x="845836" y="0"/>
                </a:lnTo>
                <a:lnTo>
                  <a:pt x="845836" y="255866"/>
                </a:lnTo>
                <a:lnTo>
                  <a:pt x="0" y="2558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3789899" y="9201150"/>
            <a:ext cx="3880502" cy="424445"/>
          </a:xfrm>
          <a:prstGeom prst="rect">
            <a:avLst/>
          </a:prstGeom>
        </p:spPr>
        <p:txBody>
          <a:bodyPr anchor="t" rtlCol="false" tIns="0" lIns="0" bIns="0" rIns="0">
            <a:spAutoFit/>
          </a:bodyPr>
          <a:lstStyle/>
          <a:p>
            <a:pPr algn="ctr">
              <a:lnSpc>
                <a:spcPts val="3380"/>
              </a:lnSpc>
              <a:spcBef>
                <a:spcPct val="0"/>
              </a:spcBef>
            </a:pPr>
            <a:r>
              <a:rPr lang="en-US" sz="2414" spc="548" u="sng">
                <a:solidFill>
                  <a:srgbClr val="2B2C30"/>
                </a:solidFill>
                <a:latin typeface="Public Sans"/>
                <a:hlinkClick r:id="rId6" tooltip="https://colab.research.google.com/drive/153iByWfk4MMaXNmsXh78WSj3RlndZHm1?usp=sharing"/>
              </a:rPr>
              <a:t>CLICK HERE</a:t>
            </a:r>
          </a:p>
        </p:txBody>
      </p:sp>
      <p:sp>
        <p:nvSpPr>
          <p:cNvPr name="TextBox 8" id="8"/>
          <p:cNvSpPr txBox="true"/>
          <p:nvPr/>
        </p:nvSpPr>
        <p:spPr>
          <a:xfrm rot="0">
            <a:off x="10628316" y="9152705"/>
            <a:ext cx="2705546" cy="521335"/>
          </a:xfrm>
          <a:prstGeom prst="rect">
            <a:avLst/>
          </a:prstGeom>
        </p:spPr>
        <p:txBody>
          <a:bodyPr anchor="t" rtlCol="false" tIns="0" lIns="0" bIns="0" rIns="0">
            <a:spAutoFit/>
          </a:bodyPr>
          <a:lstStyle/>
          <a:p>
            <a:pPr algn="ctr">
              <a:lnSpc>
                <a:spcPts val="4340"/>
              </a:lnSpc>
            </a:pPr>
            <a:r>
              <a:rPr lang="en-US" sz="3100">
                <a:solidFill>
                  <a:srgbClr val="2B2C30"/>
                </a:solidFill>
                <a:latin typeface="Canva Sans"/>
              </a:rPr>
              <a:t>For colab link </a:t>
            </a:r>
            <a:r>
              <a:rPr lang="en-US" sz="3100">
                <a:solidFill>
                  <a:srgbClr val="2B2C30"/>
                </a:solidFill>
                <a:latin typeface="Canva Sans"/>
              </a:rPr>
              <a:t> </a:t>
            </a:r>
          </a:p>
        </p:txBody>
      </p:sp>
      <p:sp>
        <p:nvSpPr>
          <p:cNvPr name="TextBox 9" id="9"/>
          <p:cNvSpPr txBox="true"/>
          <p:nvPr/>
        </p:nvSpPr>
        <p:spPr>
          <a:xfrm rot="0">
            <a:off x="716566" y="9152705"/>
            <a:ext cx="2899410" cy="521335"/>
          </a:xfrm>
          <a:prstGeom prst="rect">
            <a:avLst/>
          </a:prstGeom>
        </p:spPr>
        <p:txBody>
          <a:bodyPr anchor="t" rtlCol="false" tIns="0" lIns="0" bIns="0" rIns="0">
            <a:spAutoFit/>
          </a:bodyPr>
          <a:lstStyle/>
          <a:p>
            <a:pPr algn="ctr">
              <a:lnSpc>
                <a:spcPts val="4340"/>
              </a:lnSpc>
            </a:pPr>
            <a:r>
              <a:rPr lang="en-US" sz="3100">
                <a:solidFill>
                  <a:srgbClr val="2B2C30"/>
                </a:solidFill>
                <a:latin typeface="Canva Sans"/>
              </a:rPr>
              <a:t>For github link </a:t>
            </a:r>
            <a:r>
              <a:rPr lang="en-US" sz="3100">
                <a:solidFill>
                  <a:srgbClr val="2B2C30"/>
                </a:solidFill>
                <a:latin typeface="Canva Sans"/>
              </a:rPr>
              <a:t> </a:t>
            </a:r>
          </a:p>
        </p:txBody>
      </p:sp>
      <p:sp>
        <p:nvSpPr>
          <p:cNvPr name="Freeform 10" id="10"/>
          <p:cNvSpPr/>
          <p:nvPr/>
        </p:nvSpPr>
        <p:spPr>
          <a:xfrm flipH="false" flipV="false" rot="0">
            <a:off x="3615976" y="9369730"/>
            <a:ext cx="845837" cy="255866"/>
          </a:xfrm>
          <a:custGeom>
            <a:avLst/>
            <a:gdLst/>
            <a:ahLst/>
            <a:cxnLst/>
            <a:rect r="r" b="b" t="t" l="l"/>
            <a:pathLst>
              <a:path h="255866" w="845837">
                <a:moveTo>
                  <a:pt x="0" y="0"/>
                </a:moveTo>
                <a:lnTo>
                  <a:pt x="845837" y="0"/>
                </a:lnTo>
                <a:lnTo>
                  <a:pt x="845837" y="255865"/>
                </a:lnTo>
                <a:lnTo>
                  <a:pt x="0" y="2558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4038895" y="9256865"/>
            <a:ext cx="3880502" cy="424445"/>
          </a:xfrm>
          <a:prstGeom prst="rect">
            <a:avLst/>
          </a:prstGeom>
        </p:spPr>
        <p:txBody>
          <a:bodyPr anchor="t" rtlCol="false" tIns="0" lIns="0" bIns="0" rIns="0">
            <a:spAutoFit/>
          </a:bodyPr>
          <a:lstStyle/>
          <a:p>
            <a:pPr algn="ctr">
              <a:lnSpc>
                <a:spcPts val="3380"/>
              </a:lnSpc>
              <a:spcBef>
                <a:spcPct val="0"/>
              </a:spcBef>
            </a:pPr>
            <a:r>
              <a:rPr lang="en-US" sz="2414" spc="548" u="sng">
                <a:solidFill>
                  <a:srgbClr val="2B2C30"/>
                </a:solidFill>
                <a:latin typeface="Public Sans"/>
                <a:hlinkClick r:id="rId7" tooltip="https://github.com/DataScience-ArtificialIntelligence/Sentimental_Analysis_of_Real-Time_Tweets.git"/>
              </a:rPr>
              <a:t>CLICK HERE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401591" y="1686930"/>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277069" y="2869355"/>
            <a:ext cx="9235187" cy="6216396"/>
          </a:xfrm>
          <a:custGeom>
            <a:avLst/>
            <a:gdLst/>
            <a:ahLst/>
            <a:cxnLst/>
            <a:rect r="r" b="b" t="t" l="l"/>
            <a:pathLst>
              <a:path h="6216396" w="9235187">
                <a:moveTo>
                  <a:pt x="0" y="0"/>
                </a:moveTo>
                <a:lnTo>
                  <a:pt x="9235186" y="0"/>
                </a:lnTo>
                <a:lnTo>
                  <a:pt x="9235186" y="6216396"/>
                </a:lnTo>
                <a:lnTo>
                  <a:pt x="0" y="6216396"/>
                </a:lnTo>
                <a:lnTo>
                  <a:pt x="0" y="0"/>
                </a:lnTo>
                <a:close/>
              </a:path>
            </a:pathLst>
          </a:custGeom>
          <a:blipFill>
            <a:blip r:embed="rId2"/>
            <a:stretch>
              <a:fillRect l="0" t="0" r="0" b="0"/>
            </a:stretch>
          </a:blipFill>
        </p:spPr>
      </p:sp>
      <p:sp>
        <p:nvSpPr>
          <p:cNvPr name="TextBox 4" id="4"/>
          <p:cNvSpPr txBox="true"/>
          <p:nvPr/>
        </p:nvSpPr>
        <p:spPr>
          <a:xfrm rot="0">
            <a:off x="277069" y="650763"/>
            <a:ext cx="10850012" cy="698500"/>
          </a:xfrm>
          <a:prstGeom prst="rect">
            <a:avLst/>
          </a:prstGeom>
        </p:spPr>
        <p:txBody>
          <a:bodyPr anchor="t" rtlCol="false" tIns="0" lIns="0" bIns="0" rIns="0">
            <a:spAutoFit/>
          </a:bodyPr>
          <a:lstStyle/>
          <a:p>
            <a:pPr algn="l">
              <a:lnSpc>
                <a:spcPts val="5600"/>
              </a:lnSpc>
              <a:spcBef>
                <a:spcPct val="0"/>
              </a:spcBef>
            </a:pPr>
            <a:r>
              <a:rPr lang="en-US" sz="4000" spc="908">
                <a:solidFill>
                  <a:srgbClr val="2B2C30"/>
                </a:solidFill>
                <a:latin typeface="Public Sans Bold"/>
              </a:rPr>
              <a:t>NAIVE BAYES CLASSIFIER : </a:t>
            </a:r>
          </a:p>
        </p:txBody>
      </p:sp>
      <p:sp>
        <p:nvSpPr>
          <p:cNvPr name="TextBox 5" id="5"/>
          <p:cNvSpPr txBox="true"/>
          <p:nvPr/>
        </p:nvSpPr>
        <p:spPr>
          <a:xfrm rot="0">
            <a:off x="9512255" y="2581571"/>
            <a:ext cx="8394613" cy="7050786"/>
          </a:xfrm>
          <a:prstGeom prst="rect">
            <a:avLst/>
          </a:prstGeom>
        </p:spPr>
        <p:txBody>
          <a:bodyPr anchor="t" rtlCol="false" tIns="0" lIns="0" bIns="0" rIns="0">
            <a:spAutoFit/>
          </a:bodyPr>
          <a:lstStyle/>
          <a:p>
            <a:pPr algn="just" marL="580773" indent="-290387" lvl="1">
              <a:lnSpc>
                <a:spcPts val="4035"/>
              </a:lnSpc>
              <a:buFont typeface="Arial"/>
              <a:buChar char="•"/>
            </a:pPr>
            <a:r>
              <a:rPr lang="en-US" sz="2690">
                <a:solidFill>
                  <a:srgbClr val="2B2C30"/>
                </a:solidFill>
                <a:latin typeface="Public Sans"/>
              </a:rPr>
              <a:t>The Naive Bayes Classifier is a probabilistic machine learning algorithm widely used for classification tasks, especially in natural language processing (NLP) and text classification.</a:t>
            </a:r>
          </a:p>
          <a:p>
            <a:pPr algn="just">
              <a:lnSpc>
                <a:spcPts val="4035"/>
              </a:lnSpc>
            </a:pPr>
          </a:p>
          <a:p>
            <a:pPr algn="just" marL="580773" indent="-290387" lvl="1">
              <a:lnSpc>
                <a:spcPts val="4035"/>
              </a:lnSpc>
              <a:buFont typeface="Arial"/>
              <a:buChar char="•"/>
            </a:pPr>
            <a:r>
              <a:rPr lang="en-US" sz="2690">
                <a:solidFill>
                  <a:srgbClr val="2B2C30"/>
                </a:solidFill>
                <a:latin typeface="Public Sans"/>
              </a:rPr>
              <a:t>Naive Bayes categorizes text into sentiment      classes such as positive, negative, or neutral by calculating the likelihood of observing certain words given the sentiment label. </a:t>
            </a:r>
          </a:p>
          <a:p>
            <a:pPr algn="just">
              <a:lnSpc>
                <a:spcPts val="4035"/>
              </a:lnSpc>
            </a:pPr>
          </a:p>
          <a:p>
            <a:pPr algn="just" marL="580773" indent="-290387" lvl="1">
              <a:lnSpc>
                <a:spcPts val="4035"/>
              </a:lnSpc>
              <a:buFont typeface="Arial"/>
              <a:buChar char="•"/>
            </a:pPr>
            <a:r>
              <a:rPr lang="en-US" sz="2690">
                <a:solidFill>
                  <a:srgbClr val="2B2C30"/>
                </a:solidFill>
                <a:latin typeface="Public Sans"/>
              </a:rPr>
              <a:t>Naive Bayes often performs surprisingly well in text classification tasks, spam filtering, and sentiment analysis.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985037" y="1357810"/>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554183" y="2023834"/>
            <a:ext cx="287236" cy="277836"/>
          </a:xfrm>
          <a:custGeom>
            <a:avLst/>
            <a:gdLst/>
            <a:ahLst/>
            <a:cxnLst/>
            <a:rect r="r" b="b" t="t" l="l"/>
            <a:pathLst>
              <a:path h="277836" w="287236">
                <a:moveTo>
                  <a:pt x="0" y="0"/>
                </a:moveTo>
                <a:lnTo>
                  <a:pt x="287236" y="0"/>
                </a:lnTo>
                <a:lnTo>
                  <a:pt x="287236" y="277836"/>
                </a:lnTo>
                <a:lnTo>
                  <a:pt x="0" y="277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54183" y="3951451"/>
            <a:ext cx="287236" cy="277836"/>
          </a:xfrm>
          <a:custGeom>
            <a:avLst/>
            <a:gdLst/>
            <a:ahLst/>
            <a:cxnLst/>
            <a:rect r="r" b="b" t="t" l="l"/>
            <a:pathLst>
              <a:path h="277836" w="287236">
                <a:moveTo>
                  <a:pt x="0" y="0"/>
                </a:moveTo>
                <a:lnTo>
                  <a:pt x="287236" y="0"/>
                </a:lnTo>
                <a:lnTo>
                  <a:pt x="287236" y="277835"/>
                </a:lnTo>
                <a:lnTo>
                  <a:pt x="0" y="2778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57788" y="5337205"/>
            <a:ext cx="10530212" cy="4949795"/>
          </a:xfrm>
          <a:custGeom>
            <a:avLst/>
            <a:gdLst/>
            <a:ahLst/>
            <a:cxnLst/>
            <a:rect r="r" b="b" t="t" l="l"/>
            <a:pathLst>
              <a:path h="4949795" w="10530212">
                <a:moveTo>
                  <a:pt x="0" y="0"/>
                </a:moveTo>
                <a:lnTo>
                  <a:pt x="10530212" y="0"/>
                </a:lnTo>
                <a:lnTo>
                  <a:pt x="10530212" y="4949795"/>
                </a:lnTo>
                <a:lnTo>
                  <a:pt x="0" y="4949795"/>
                </a:lnTo>
                <a:lnTo>
                  <a:pt x="0" y="0"/>
                </a:lnTo>
                <a:close/>
              </a:path>
            </a:pathLst>
          </a:custGeom>
          <a:blipFill>
            <a:blip r:embed="rId4"/>
            <a:stretch>
              <a:fillRect l="0" t="0" r="0" b="0"/>
            </a:stretch>
          </a:blipFill>
        </p:spPr>
      </p:sp>
      <p:sp>
        <p:nvSpPr>
          <p:cNvPr name="TextBox 6" id="6"/>
          <p:cNvSpPr txBox="true"/>
          <p:nvPr/>
        </p:nvSpPr>
        <p:spPr>
          <a:xfrm rot="0">
            <a:off x="1028700" y="400050"/>
            <a:ext cx="16230600" cy="698500"/>
          </a:xfrm>
          <a:prstGeom prst="rect">
            <a:avLst/>
          </a:prstGeom>
        </p:spPr>
        <p:txBody>
          <a:bodyPr anchor="t" rtlCol="false" tIns="0" lIns="0" bIns="0" rIns="0">
            <a:spAutoFit/>
          </a:bodyPr>
          <a:lstStyle/>
          <a:p>
            <a:pPr algn="l">
              <a:lnSpc>
                <a:spcPts val="5600"/>
              </a:lnSpc>
              <a:spcBef>
                <a:spcPct val="0"/>
              </a:spcBef>
            </a:pPr>
            <a:r>
              <a:rPr lang="en-US" sz="4000" spc="908">
                <a:solidFill>
                  <a:srgbClr val="2B2C30"/>
                </a:solidFill>
                <a:latin typeface="Public Sans Bold"/>
              </a:rPr>
              <a:t>BAG OF WORDS : </a:t>
            </a:r>
          </a:p>
        </p:txBody>
      </p:sp>
      <p:sp>
        <p:nvSpPr>
          <p:cNvPr name="TextBox 7" id="7"/>
          <p:cNvSpPr txBox="true"/>
          <p:nvPr/>
        </p:nvSpPr>
        <p:spPr>
          <a:xfrm rot="0">
            <a:off x="985037" y="1914272"/>
            <a:ext cx="16859975" cy="3229228"/>
          </a:xfrm>
          <a:prstGeom prst="rect">
            <a:avLst/>
          </a:prstGeom>
        </p:spPr>
        <p:txBody>
          <a:bodyPr anchor="t" rtlCol="false" tIns="0" lIns="0" bIns="0" rIns="0">
            <a:spAutoFit/>
          </a:bodyPr>
          <a:lstStyle/>
          <a:p>
            <a:pPr algn="just">
              <a:lnSpc>
                <a:spcPts val="3192"/>
              </a:lnSpc>
            </a:pPr>
            <a:r>
              <a:rPr lang="en-US" sz="3099">
                <a:solidFill>
                  <a:srgbClr val="2B2C30"/>
                </a:solidFill>
                <a:latin typeface="Public Sans"/>
              </a:rPr>
              <a:t>The Bag of Words(BoW) is a fundamental concept in natural language processing (NLP). Unlike more complex models that consider syntax and semantics, BoW represents text as an unordered collection of words, treating each document as a "bag" with its word frequency distribution.</a:t>
            </a:r>
          </a:p>
          <a:p>
            <a:pPr algn="just">
              <a:lnSpc>
                <a:spcPts val="3192"/>
              </a:lnSpc>
            </a:pPr>
          </a:p>
          <a:p>
            <a:pPr algn="just">
              <a:lnSpc>
                <a:spcPts val="3192"/>
              </a:lnSpc>
            </a:pPr>
            <a:r>
              <a:rPr lang="en-US" sz="3099">
                <a:solidFill>
                  <a:srgbClr val="2B2C30"/>
                </a:solidFill>
                <a:latin typeface="Public Sans"/>
              </a:rPr>
              <a:t>BoW vectorization using techniques like CountVectorizer converts text data into numerical representations by counting the occurrences of words in each document, making it suitable for capturing the overall word frequency distribution and identifying sentiment patterns.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DAGEEsGQQ1g</dc:identifier>
  <dcterms:modified xsi:type="dcterms:W3CDTF">2011-08-01T06:04:30Z</dcterms:modified>
  <cp:revision>1</cp:revision>
  <dc:title>Cloud computing </dc:title>
</cp:coreProperties>
</file>